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24" r:id="rId5"/>
  </p:sldMasterIdLst>
  <p:notesMasterIdLst>
    <p:notesMasterId r:id="rId94"/>
  </p:notesMasterIdLst>
  <p:sldIdLst>
    <p:sldId id="256" r:id="rId6"/>
    <p:sldId id="6121" r:id="rId7"/>
    <p:sldId id="266" r:id="rId8"/>
    <p:sldId id="6122" r:id="rId9"/>
    <p:sldId id="314" r:id="rId10"/>
    <p:sldId id="292" r:id="rId11"/>
    <p:sldId id="293" r:id="rId12"/>
    <p:sldId id="294" r:id="rId13"/>
    <p:sldId id="313" r:id="rId14"/>
    <p:sldId id="296" r:id="rId15"/>
    <p:sldId id="297" r:id="rId16"/>
    <p:sldId id="6112" r:id="rId17"/>
    <p:sldId id="3172" r:id="rId18"/>
    <p:sldId id="6113" r:id="rId19"/>
    <p:sldId id="3175" r:id="rId20"/>
    <p:sldId id="3190" r:id="rId21"/>
    <p:sldId id="6102" r:id="rId22"/>
    <p:sldId id="6103" r:id="rId23"/>
    <p:sldId id="3191" r:id="rId24"/>
    <p:sldId id="3176" r:id="rId25"/>
    <p:sldId id="6065" r:id="rId26"/>
    <p:sldId id="6118" r:id="rId27"/>
    <p:sldId id="3178" r:id="rId28"/>
    <p:sldId id="6055" r:id="rId29"/>
    <p:sldId id="6057" r:id="rId30"/>
    <p:sldId id="5250" r:id="rId31"/>
    <p:sldId id="6110" r:id="rId32"/>
    <p:sldId id="6059" r:id="rId33"/>
    <p:sldId id="6060" r:id="rId34"/>
    <p:sldId id="5006" r:id="rId35"/>
    <p:sldId id="6111" r:id="rId36"/>
    <p:sldId id="6073" r:id="rId37"/>
    <p:sldId id="6071" r:id="rId38"/>
    <p:sldId id="6072" r:id="rId39"/>
    <p:sldId id="6120" r:id="rId40"/>
    <p:sldId id="5746" r:id="rId41"/>
    <p:sldId id="6068" r:id="rId42"/>
    <p:sldId id="6069" r:id="rId43"/>
    <p:sldId id="6074" r:id="rId44"/>
    <p:sldId id="6107" r:id="rId45"/>
    <p:sldId id="396" r:id="rId46"/>
    <p:sldId id="398" r:id="rId47"/>
    <p:sldId id="6062" r:id="rId48"/>
    <p:sldId id="6066" r:id="rId49"/>
    <p:sldId id="6104" r:id="rId50"/>
    <p:sldId id="3180" r:id="rId51"/>
    <p:sldId id="5409" r:id="rId52"/>
    <p:sldId id="5408" r:id="rId53"/>
    <p:sldId id="5410" r:id="rId54"/>
    <p:sldId id="272" r:id="rId55"/>
    <p:sldId id="273" r:id="rId56"/>
    <p:sldId id="274" r:id="rId57"/>
    <p:sldId id="5414" r:id="rId58"/>
    <p:sldId id="276" r:id="rId59"/>
    <p:sldId id="6064" r:id="rId60"/>
    <p:sldId id="2448" r:id="rId61"/>
    <p:sldId id="2363" r:id="rId62"/>
    <p:sldId id="2368" r:id="rId63"/>
    <p:sldId id="2369" r:id="rId64"/>
    <p:sldId id="2371" r:id="rId65"/>
    <p:sldId id="2372" r:id="rId66"/>
    <p:sldId id="2370" r:id="rId67"/>
    <p:sldId id="3184" r:id="rId68"/>
    <p:sldId id="5008" r:id="rId69"/>
    <p:sldId id="533" r:id="rId70"/>
    <p:sldId id="401" r:id="rId71"/>
    <p:sldId id="5003" r:id="rId72"/>
    <p:sldId id="519" r:id="rId73"/>
    <p:sldId id="520" r:id="rId74"/>
    <p:sldId id="5004" r:id="rId75"/>
    <p:sldId id="5304" r:id="rId76"/>
    <p:sldId id="5534" r:id="rId77"/>
    <p:sldId id="5535" r:id="rId78"/>
    <p:sldId id="3186" r:id="rId79"/>
    <p:sldId id="3187" r:id="rId80"/>
    <p:sldId id="6106" r:id="rId81"/>
    <p:sldId id="480" r:id="rId82"/>
    <p:sldId id="5252" r:id="rId83"/>
    <p:sldId id="4729" r:id="rId84"/>
    <p:sldId id="4730" r:id="rId85"/>
    <p:sldId id="6063" r:id="rId86"/>
    <p:sldId id="6119" r:id="rId87"/>
    <p:sldId id="6105" r:id="rId88"/>
    <p:sldId id="6114" r:id="rId89"/>
    <p:sldId id="6115" r:id="rId90"/>
    <p:sldId id="6116" r:id="rId91"/>
    <p:sldId id="3174" r:id="rId92"/>
    <p:sldId id="321"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B7BB3D-87E6-4CC3-ABFC-E2CB047558A0}">
          <p14:sldIdLst>
            <p14:sldId id="256"/>
            <p14:sldId id="6121"/>
            <p14:sldId id="266"/>
            <p14:sldId id="6122"/>
            <p14:sldId id="314"/>
            <p14:sldId id="292"/>
            <p14:sldId id="293"/>
            <p14:sldId id="294"/>
            <p14:sldId id="313"/>
            <p14:sldId id="296"/>
            <p14:sldId id="297"/>
            <p14:sldId id="6112"/>
            <p14:sldId id="3172"/>
            <p14:sldId id="6113"/>
            <p14:sldId id="3175"/>
            <p14:sldId id="3190"/>
            <p14:sldId id="6102"/>
            <p14:sldId id="6103"/>
            <p14:sldId id="3191"/>
            <p14:sldId id="3176"/>
            <p14:sldId id="6065"/>
            <p14:sldId id="6118"/>
            <p14:sldId id="3178"/>
            <p14:sldId id="6055"/>
            <p14:sldId id="6057"/>
            <p14:sldId id="5250"/>
            <p14:sldId id="6110"/>
            <p14:sldId id="6059"/>
            <p14:sldId id="6060"/>
            <p14:sldId id="5006"/>
            <p14:sldId id="6111"/>
            <p14:sldId id="6073"/>
            <p14:sldId id="6071"/>
            <p14:sldId id="6072"/>
            <p14:sldId id="6120"/>
            <p14:sldId id="5746"/>
            <p14:sldId id="6068"/>
            <p14:sldId id="6069"/>
            <p14:sldId id="6074"/>
            <p14:sldId id="6107"/>
            <p14:sldId id="396"/>
            <p14:sldId id="398"/>
            <p14:sldId id="6062"/>
            <p14:sldId id="6066"/>
            <p14:sldId id="6104"/>
            <p14:sldId id="3180"/>
            <p14:sldId id="5409"/>
            <p14:sldId id="5408"/>
            <p14:sldId id="5410"/>
            <p14:sldId id="272"/>
            <p14:sldId id="273"/>
            <p14:sldId id="274"/>
            <p14:sldId id="5414"/>
            <p14:sldId id="276"/>
            <p14:sldId id="6064"/>
            <p14:sldId id="2448"/>
            <p14:sldId id="2363"/>
            <p14:sldId id="2368"/>
            <p14:sldId id="2369"/>
            <p14:sldId id="2371"/>
            <p14:sldId id="2372"/>
            <p14:sldId id="2370"/>
            <p14:sldId id="3184"/>
            <p14:sldId id="5008"/>
            <p14:sldId id="533"/>
            <p14:sldId id="401"/>
            <p14:sldId id="5003"/>
            <p14:sldId id="519"/>
            <p14:sldId id="520"/>
            <p14:sldId id="5004"/>
            <p14:sldId id="5304"/>
            <p14:sldId id="5534"/>
            <p14:sldId id="5535"/>
            <p14:sldId id="3186"/>
            <p14:sldId id="3187"/>
            <p14:sldId id="6106"/>
            <p14:sldId id="480"/>
            <p14:sldId id="5252"/>
            <p14:sldId id="4729"/>
            <p14:sldId id="4730"/>
            <p14:sldId id="6063"/>
            <p14:sldId id="6119"/>
            <p14:sldId id="6105"/>
            <p14:sldId id="6114"/>
            <p14:sldId id="6115"/>
            <p14:sldId id="6116"/>
            <p14:sldId id="3174"/>
            <p14:sldId id="3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85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90" d="100"/>
          <a:sy n="90" d="100"/>
        </p:scale>
        <p:origin x="1262" y="67"/>
      </p:cViewPr>
      <p:guideLst/>
    </p:cSldViewPr>
  </p:slideViewPr>
  <p:outlineViewPr>
    <p:cViewPr>
      <p:scale>
        <a:sx n="33" d="100"/>
        <a:sy n="33" d="100"/>
      </p:scale>
      <p:origin x="0" y="-17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469D5-0956-49B4-AC3B-4E06A6384E35}" type="datetimeFigureOut">
              <a:rPr lang="en-US" smtClean="0"/>
              <a:t>9/25/2025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F8BFB-4C9C-4F09-846D-D472471C36F0}" type="slidenum">
              <a:rPr lang="en-US" smtClean="0"/>
              <a:t>‹#›</a:t>
            </a:fld>
            <a:endParaRPr lang="en-US"/>
          </a:p>
        </p:txBody>
      </p:sp>
    </p:spTree>
    <p:extLst>
      <p:ext uri="{BB962C8B-B14F-4D97-AF65-F5344CB8AC3E}">
        <p14:creationId xmlns:p14="http://schemas.microsoft.com/office/powerpoint/2010/main" val="307847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BFC1D03A-39B6-4B04-9980-D9FF336A46A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571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106:notes"/>
          <p:cNvSpPr txBox="1">
            <a:spLocks noGrp="1"/>
          </p:cNvSpPr>
          <p:nvPr>
            <p:ph type="body" idx="1"/>
          </p:nvPr>
        </p:nvSpPr>
        <p:spPr>
          <a:xfrm>
            <a:off x="710248" y="4459527"/>
            <a:ext cx="5681980" cy="4224814"/>
          </a:xfrm>
          <a:prstGeom prst="rect">
            <a:avLst/>
          </a:prstGeom>
        </p:spPr>
        <p:txBody>
          <a:bodyPr spcFirstLastPara="1" wrap="square" lIns="94600" tIns="47300" rIns="94600" bIns="47300" anchor="t" anchorCtr="0">
            <a:noAutofit/>
          </a:bodyPr>
          <a:lstStyle/>
          <a:p>
            <a:pPr marL="0" lvl="0" indent="0" algn="l" rtl="0">
              <a:spcBef>
                <a:spcPts val="360"/>
              </a:spcBef>
              <a:spcAft>
                <a:spcPts val="0"/>
              </a:spcAft>
              <a:buNone/>
            </a:pPr>
            <a:endParaRPr/>
          </a:p>
        </p:txBody>
      </p:sp>
      <p:sp>
        <p:nvSpPr>
          <p:cNvPr id="1452" name="Google Shape;1452;p106: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84:notes"/>
          <p:cNvSpPr txBox="1">
            <a:spLocks noGrp="1"/>
          </p:cNvSpPr>
          <p:nvPr>
            <p:ph type="body" idx="1"/>
          </p:nvPr>
        </p:nvSpPr>
        <p:spPr>
          <a:xfrm>
            <a:off x="912589" y="3329941"/>
            <a:ext cx="7300705" cy="31546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dirty="0"/>
          </a:p>
        </p:txBody>
      </p:sp>
      <p:sp>
        <p:nvSpPr>
          <p:cNvPr id="647" name="Google Shape;647;p84:notes"/>
          <p:cNvSpPr>
            <a:spLocks noGrp="1" noRot="1" noChangeAspect="1"/>
          </p:cNvSpPr>
          <p:nvPr>
            <p:ph type="sldImg" idx="2"/>
          </p:nvPr>
        </p:nvSpPr>
        <p:spPr>
          <a:xfrm>
            <a:off x="2809875"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21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85:notes"/>
          <p:cNvSpPr txBox="1">
            <a:spLocks noGrp="1"/>
          </p:cNvSpPr>
          <p:nvPr>
            <p:ph type="body" idx="1"/>
          </p:nvPr>
        </p:nvSpPr>
        <p:spPr>
          <a:xfrm>
            <a:off x="912589" y="3329941"/>
            <a:ext cx="7300705" cy="31546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dirty="0"/>
          </a:p>
        </p:txBody>
      </p:sp>
      <p:sp>
        <p:nvSpPr>
          <p:cNvPr id="654" name="Google Shape;654;p85:notes"/>
          <p:cNvSpPr>
            <a:spLocks noGrp="1" noRot="1" noChangeAspect="1"/>
          </p:cNvSpPr>
          <p:nvPr>
            <p:ph type="sldImg" idx="2"/>
          </p:nvPr>
        </p:nvSpPr>
        <p:spPr>
          <a:xfrm>
            <a:off x="2809875"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947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2EE35D-1D06-4192-9F0F-D4E6C98CFB6D}" type="slidenum">
              <a:rPr lang="en-US" smtClean="0"/>
              <a:pPr/>
              <a:t>76</a:t>
            </a:fld>
            <a:endParaRPr lang="en-US" dirty="0"/>
          </a:p>
        </p:txBody>
      </p:sp>
    </p:spTree>
    <p:extLst>
      <p:ext uri="{BB962C8B-B14F-4D97-AF65-F5344CB8AC3E}">
        <p14:creationId xmlns:p14="http://schemas.microsoft.com/office/powerpoint/2010/main" val="357599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2C81E1DB-3B78-4B5E-993A-DB27CB1470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321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a:extLst>
            <a:ext uri="{FF2B5EF4-FFF2-40B4-BE49-F238E27FC236}">
              <a16:creationId xmlns:a16="http://schemas.microsoft.com/office/drawing/2014/main" id="{B0B8DE0D-CAE4-B36E-092D-AFEEA8C7816F}"/>
            </a:ext>
          </a:extLst>
        </p:cNvPr>
        <p:cNvGrpSpPr/>
        <p:nvPr/>
      </p:nvGrpSpPr>
      <p:grpSpPr>
        <a:xfrm>
          <a:off x="0" y="0"/>
          <a:ext cx="0" cy="0"/>
          <a:chOff x="0" y="0"/>
          <a:chExt cx="0" cy="0"/>
        </a:xfrm>
      </p:grpSpPr>
      <p:sp>
        <p:nvSpPr>
          <p:cNvPr id="1414" name="Google Shape;1414;p101:notes">
            <a:extLst>
              <a:ext uri="{FF2B5EF4-FFF2-40B4-BE49-F238E27FC236}">
                <a16:creationId xmlns:a16="http://schemas.microsoft.com/office/drawing/2014/main" id="{5B93C4F9-52A8-A432-E0A0-BFDAA5206702}"/>
              </a:ext>
            </a:extLst>
          </p:cNvPr>
          <p:cNvSpPr txBox="1">
            <a:spLocks noGrp="1"/>
          </p:cNvSpPr>
          <p:nvPr>
            <p:ph type="body" idx="1"/>
          </p:nvPr>
        </p:nvSpPr>
        <p:spPr>
          <a:xfrm>
            <a:off x="946997" y="3344646"/>
            <a:ext cx="7575973" cy="3168611"/>
          </a:xfrm>
          <a:prstGeom prst="rect">
            <a:avLst/>
          </a:prstGeom>
        </p:spPr>
        <p:txBody>
          <a:bodyPr spcFirstLastPara="1" wrap="square" lIns="94600" tIns="47300" rIns="94600" bIns="47300" anchor="t" anchorCtr="0">
            <a:noAutofit/>
          </a:bodyPr>
          <a:lstStyle/>
          <a:p>
            <a:pPr marL="0" lvl="0" indent="0" algn="l" rtl="0">
              <a:spcBef>
                <a:spcPts val="360"/>
              </a:spcBef>
              <a:spcAft>
                <a:spcPts val="0"/>
              </a:spcAft>
              <a:buNone/>
            </a:pPr>
            <a:endParaRPr/>
          </a:p>
        </p:txBody>
      </p:sp>
      <p:sp>
        <p:nvSpPr>
          <p:cNvPr id="1415" name="Google Shape;1415;p101:notes">
            <a:extLst>
              <a:ext uri="{FF2B5EF4-FFF2-40B4-BE49-F238E27FC236}">
                <a16:creationId xmlns:a16="http://schemas.microsoft.com/office/drawing/2014/main" id="{1DE8EC1F-41D0-4402-492B-6A184081A533}"/>
              </a:ext>
            </a:extLst>
          </p:cNvPr>
          <p:cNvSpPr>
            <a:spLocks noGrp="1" noRot="1" noChangeAspect="1"/>
          </p:cNvSpPr>
          <p:nvPr>
            <p:ph type="sldImg" idx="2"/>
          </p:nvPr>
        </p:nvSpPr>
        <p:spPr>
          <a:xfrm>
            <a:off x="2974975" y="527050"/>
            <a:ext cx="3522663" cy="2641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33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a:extLst>
            <a:ext uri="{FF2B5EF4-FFF2-40B4-BE49-F238E27FC236}">
              <a16:creationId xmlns:a16="http://schemas.microsoft.com/office/drawing/2014/main" id="{96C89174-6F9C-73FB-E145-A92CAC3C86C3}"/>
            </a:ext>
          </a:extLst>
        </p:cNvPr>
        <p:cNvGrpSpPr/>
        <p:nvPr/>
      </p:nvGrpSpPr>
      <p:grpSpPr>
        <a:xfrm>
          <a:off x="0" y="0"/>
          <a:ext cx="0" cy="0"/>
          <a:chOff x="0" y="0"/>
          <a:chExt cx="0" cy="0"/>
        </a:xfrm>
      </p:grpSpPr>
      <p:sp>
        <p:nvSpPr>
          <p:cNvPr id="1429" name="Google Shape;1429;p103:notes">
            <a:extLst>
              <a:ext uri="{FF2B5EF4-FFF2-40B4-BE49-F238E27FC236}">
                <a16:creationId xmlns:a16="http://schemas.microsoft.com/office/drawing/2014/main" id="{3D4A2D57-163C-9F11-BCAF-7E7F05F4B3C8}"/>
              </a:ext>
            </a:extLst>
          </p:cNvPr>
          <p:cNvSpPr txBox="1">
            <a:spLocks noGrp="1"/>
          </p:cNvSpPr>
          <p:nvPr>
            <p:ph type="body" idx="1"/>
          </p:nvPr>
        </p:nvSpPr>
        <p:spPr>
          <a:xfrm>
            <a:off x="710248" y="4459527"/>
            <a:ext cx="5681980" cy="4224814"/>
          </a:xfrm>
          <a:prstGeom prst="rect">
            <a:avLst/>
          </a:prstGeom>
        </p:spPr>
        <p:txBody>
          <a:bodyPr spcFirstLastPara="1" wrap="square" lIns="94600" tIns="47300" rIns="94600" bIns="47300" anchor="t" anchorCtr="0">
            <a:noAutofit/>
          </a:bodyPr>
          <a:lstStyle/>
          <a:p>
            <a:pPr marL="0" lvl="0" indent="0" algn="l" rtl="0">
              <a:spcBef>
                <a:spcPts val="360"/>
              </a:spcBef>
              <a:spcAft>
                <a:spcPts val="0"/>
              </a:spcAft>
              <a:buNone/>
            </a:pPr>
            <a:endParaRPr/>
          </a:p>
        </p:txBody>
      </p:sp>
      <p:sp>
        <p:nvSpPr>
          <p:cNvPr id="1430" name="Google Shape;1430;p103:notes">
            <a:extLst>
              <a:ext uri="{FF2B5EF4-FFF2-40B4-BE49-F238E27FC236}">
                <a16:creationId xmlns:a16="http://schemas.microsoft.com/office/drawing/2014/main" id="{73F0612B-B61E-7A06-8206-58F66ACDF6C2}"/>
              </a:ext>
            </a:extLst>
          </p:cNvPr>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91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58</a:t>
            </a:fld>
            <a:endParaRPr lang="en-US" dirty="0"/>
          </a:p>
        </p:txBody>
      </p:sp>
    </p:spTree>
    <p:extLst>
      <p:ext uri="{BB962C8B-B14F-4D97-AF65-F5344CB8AC3E}">
        <p14:creationId xmlns:p14="http://schemas.microsoft.com/office/powerpoint/2010/main" val="81846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59</a:t>
            </a:fld>
            <a:endParaRPr lang="en-US" dirty="0"/>
          </a:p>
        </p:txBody>
      </p:sp>
    </p:spTree>
    <p:extLst>
      <p:ext uri="{BB962C8B-B14F-4D97-AF65-F5344CB8AC3E}">
        <p14:creationId xmlns:p14="http://schemas.microsoft.com/office/powerpoint/2010/main" val="265144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60</a:t>
            </a:fld>
            <a:endParaRPr lang="en-US" dirty="0"/>
          </a:p>
        </p:txBody>
      </p:sp>
    </p:spTree>
    <p:extLst>
      <p:ext uri="{BB962C8B-B14F-4D97-AF65-F5344CB8AC3E}">
        <p14:creationId xmlns:p14="http://schemas.microsoft.com/office/powerpoint/2010/main" val="188175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61</a:t>
            </a:fld>
            <a:endParaRPr lang="en-US" dirty="0"/>
          </a:p>
        </p:txBody>
      </p:sp>
    </p:spTree>
    <p:extLst>
      <p:ext uri="{BB962C8B-B14F-4D97-AF65-F5344CB8AC3E}">
        <p14:creationId xmlns:p14="http://schemas.microsoft.com/office/powerpoint/2010/main" val="2607039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62</a:t>
            </a:fld>
            <a:endParaRPr lang="en-US" dirty="0"/>
          </a:p>
        </p:txBody>
      </p:sp>
    </p:spTree>
    <p:extLst>
      <p:ext uri="{BB962C8B-B14F-4D97-AF65-F5344CB8AC3E}">
        <p14:creationId xmlns:p14="http://schemas.microsoft.com/office/powerpoint/2010/main" val="130557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932869" y="3385442"/>
            <a:ext cx="7462942" cy="3207257"/>
          </a:xfrm>
          <a:prstGeom prst="rect">
            <a:avLst/>
          </a:prstGeom>
        </p:spPr>
        <p:txBody>
          <a:bodyPr lIns="93162" tIns="93162" rIns="93162" bIns="93162" anchor="t" anchorCtr="0">
            <a:noAutofit/>
          </a:bodyPr>
          <a:lstStyle/>
          <a:p>
            <a:endParaRPr dirty="0"/>
          </a:p>
        </p:txBody>
      </p:sp>
      <p:sp>
        <p:nvSpPr>
          <p:cNvPr id="420" name="Shape 420"/>
          <p:cNvSpPr>
            <a:spLocks noGrp="1" noRot="1" noChangeAspect="1"/>
          </p:cNvSpPr>
          <p:nvPr>
            <p:ph type="sldImg" idx="2"/>
          </p:nvPr>
        </p:nvSpPr>
        <p:spPr>
          <a:xfrm>
            <a:off x="2882900" y="533400"/>
            <a:ext cx="3563938" cy="26733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90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537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030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332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065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984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666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398558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33833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3995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692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090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8834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4862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398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5131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2207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6289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35011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5744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592528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150094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379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2"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763804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475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472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1228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3166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2670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6965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2440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7979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1247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973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70126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291181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545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9550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75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7948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2348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2541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5370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6813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9937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269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548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808014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3783815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0075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670136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6192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75248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90585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5793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9680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6"/>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5335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155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6"/>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12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6"/>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100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340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a:defRPr/>
            </a:pPr>
            <a:fld id="{66AB8EC3-70AD-4CFB-AE4F-3F359721CA65}" type="slidenum">
              <a:rPr lang="en-US" smtClean="0"/>
              <a:pPr>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2588642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377" rtl="0" eaLnBrk="1" latinLnBrk="0" hangingPunct="1">
        <a:spcBef>
          <a:spcPct val="0"/>
        </a:spcBef>
        <a:buNone/>
        <a:defRPr sz="4400" u="sng"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12548299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11828343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2693682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2023 Foundation for Educational Administration, Inc. – LEGAL ONE</a:t>
            </a:r>
          </a:p>
        </p:txBody>
      </p:sp>
    </p:spTree>
    <p:extLst>
      <p:ext uri="{BB962C8B-B14F-4D97-AF65-F5344CB8AC3E}">
        <p14:creationId xmlns:p14="http://schemas.microsoft.com/office/powerpoint/2010/main" val="219008845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j.gov/education/safety/health/profs/diabet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tudentprivacy.ed.gov/sites/default/files/resource_document/file/A%20parent%20guide%20to%20ferpa_508.pdf" TargetMode="External"/><Relationship Id="rId2" Type="http://schemas.openxmlformats.org/officeDocument/2006/relationships/hyperlink" Target="https://studentprivacy.ed.gov/annual-notices" TargetMode="External"/><Relationship Id="rId1" Type="http://schemas.openxmlformats.org/officeDocument/2006/relationships/slideLayout" Target="../slideLayouts/slideLayout2.xml"/><Relationship Id="rId5" Type="http://schemas.openxmlformats.org/officeDocument/2006/relationships/hyperlink" Target="https://studentprivacy.ed.gov/faq/faqs-photos-and-videos-under-ferpa" TargetMode="External"/><Relationship Id="rId4" Type="http://schemas.openxmlformats.org/officeDocument/2006/relationships/hyperlink" Target="https://studentprivacy.ed.gov/frequently-asked-question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nj.gov/education/security/studentright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njpsa.org/understanding-ferpa-and-how-to-navigate-shifting-federal-prioriti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j.gov/education/broadcasts/2025/jan/29/StudentInformationCardforSchoolBusDriversandSchoolBusAidesServingStudentswithDisabilities.pdf" TargetMode="External"/><Relationship Id="rId2" Type="http://schemas.openxmlformats.org/officeDocument/2006/relationships/hyperlink" Target="https://www.nj.gov/education/broadcasts/2025/feb/12/ReleaseofTransportationConsiderationsforStudentswithDisabilitiesResourceGuide.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studentprivacy.ed.gov/sites/default/files/resource_document/file/A%20parent%20guide%20to%20ferpa_508.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8.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hhs.gov/hipaa/for-professionals/special-topics/ferpa-hipaa/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ecfr.gov/current/title-42/section-2.51" TargetMode="External"/><Relationship Id="rId2" Type="http://schemas.openxmlformats.org/officeDocument/2006/relationships/hyperlink" Target="https://www.ecfr.gov/cgi-bin/retrieveECFR?gp=&amp;SID=5be7dfae9dd7311010ee45dc3e4984cf&amp;mc=true&amp;n=pt42.1.2&amp;r=PART&amp;ty=HTML#se42.1.2_112" TargetMode="External"/><Relationship Id="rId1" Type="http://schemas.openxmlformats.org/officeDocument/2006/relationships/slideLayout" Target="../slideLayouts/slideLayout2.xml"/><Relationship Id="rId6" Type="http://schemas.openxmlformats.org/officeDocument/2006/relationships/hyperlink" Target="https://www.ecfr.gov/current/title-42/chapter-I/subchapter-A/part-2/subpart-E?toc=1" TargetMode="External"/><Relationship Id="rId5" Type="http://schemas.openxmlformats.org/officeDocument/2006/relationships/hyperlink" Target="https://www.ecfr.gov/cgi-bin/retrieveECFR?gp=&amp;SID=5be7dfae9dd7311010ee45dc3e4984cf&amp;mc=true&amp;n=pt42.1.2&amp;r=PART&amp;ty=HTML#se42.1.2_152" TargetMode="External"/><Relationship Id="rId4" Type="http://schemas.openxmlformats.org/officeDocument/2006/relationships/hyperlink" Target="https://www.ecfr.gov/cgi-bin/retrieveECFR?gp=&amp;SID=5be7dfae9dd7311010ee45dc3e4984cf&amp;mc=true&amp;n=pt42.1.2&amp;r=PART&amp;ty=HTML#se42.1.2_153"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2.xml"/><Relationship Id="rId5" Type="http://schemas.openxmlformats.org/officeDocument/2006/relationships/image" Target="../media/image3.sv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11.pn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https://www.nj.gov/education/broadcasts/2023/dec/13/Releaseofthe2023-2024MemorandumofAgreementBetweenEducationandLawEnforcementOfficials.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nj.gov/oag/dcj/agguide/directives/ag-Directive-2020-9_Handle-With-Car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studentprivacy.ed.gov/resources/school-resource-officers-school-law-enforcement-units-and-ferpa"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12.png"/><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13.png"/><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hyperlink" Target="http://www.njpsa.org/legalonenj/"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legalone@njpsa.org?subject=LEGAL%20ONE"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0.jpeg"/><Relationship Id="rId2" Type="http://schemas.openxmlformats.org/officeDocument/2006/relationships/image" Target="../media/image21.png"/><Relationship Id="rId16" Type="http://schemas.openxmlformats.org/officeDocument/2006/relationships/hyperlink" Target="https://njpsa.org/l1-podcast/responding-to-escalating-mental-health-needs-in-schools/" TargetMode="External"/><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hyperlink" Target="https://www.thelegalonepodcast.com/" TargetMode="External"/><Relationship Id="rId5" Type="http://schemas.openxmlformats.org/officeDocument/2006/relationships/image" Target="../media/image24.svg"/><Relationship Id="rId15" Type="http://schemas.openxmlformats.org/officeDocument/2006/relationships/image" Target="../media/image33.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svg"/></Relationships>
</file>

<file path=ppt/slides/_rels/slide8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svg"/><Relationship Id="rId18" Type="http://schemas.openxmlformats.org/officeDocument/2006/relationships/image" Target="../media/image48.jpe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34.png"/><Relationship Id="rId16"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hyperlink" Target="https://tmieducation.com/workshops/hot-issues-school-law-2023-2024-tmi-legal-one-collaborative" TargetMode="External"/><Relationship Id="rId5" Type="http://schemas.openxmlformats.org/officeDocument/2006/relationships/image" Target="../media/image37.svg"/><Relationship Id="rId15" Type="http://schemas.openxmlformats.org/officeDocument/2006/relationships/image" Target="../media/image45.svg"/><Relationship Id="rId10" Type="http://schemas.openxmlformats.org/officeDocument/2006/relationships/hyperlink" Target="https://welcome.njpsa.org/fea/s/lt-event?id=a1YPW000007204j2AA" TargetMode="External"/><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4.png"/></Relationships>
</file>

<file path=ppt/slides/_rels/slide8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2.xml"/><Relationship Id="rId5" Type="http://schemas.openxmlformats.org/officeDocument/2006/relationships/image" Target="../media/image16.png"/><Relationship Id="rId4" Type="http://schemas.openxmlformats.org/officeDocument/2006/relationships/hyperlink" Target="https://njsig.org/newslett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8">
            <a:extLst>
              <a:ext uri="{FF2B5EF4-FFF2-40B4-BE49-F238E27FC236}">
                <a16:creationId xmlns:a16="http://schemas.microsoft.com/office/drawing/2014/main" id="{2BFEE12B-49F7-4C10-9B24-E2A5DBE0BC9A}"/>
              </a:ext>
            </a:extLst>
          </p:cNvPr>
          <p:cNvGrpSpPr/>
          <p:nvPr/>
        </p:nvGrpSpPr>
        <p:grpSpPr>
          <a:xfrm>
            <a:off x="3257121" y="6186967"/>
            <a:ext cx="3704408" cy="586546"/>
            <a:chOff x="0" y="0"/>
            <a:chExt cx="1360221" cy="215374"/>
          </a:xfrm>
          <a:solidFill>
            <a:schemeClr val="bg1"/>
          </a:solidFill>
        </p:grpSpPr>
        <p:sp>
          <p:nvSpPr>
            <p:cNvPr id="29" name="Freeform 19">
              <a:extLst>
                <a:ext uri="{FF2B5EF4-FFF2-40B4-BE49-F238E27FC236}">
                  <a16:creationId xmlns:a16="http://schemas.microsoft.com/office/drawing/2014/main" id="{32C8EBDF-D8D7-4FC8-BCBA-8555951FBA62}"/>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0" name="TextBox 20">
              <a:extLst>
                <a:ext uri="{FF2B5EF4-FFF2-40B4-BE49-F238E27FC236}">
                  <a16:creationId xmlns:a16="http://schemas.microsoft.com/office/drawing/2014/main" id="{B170CCE7-B7F6-4BF8-B106-88B24C4DDF5B}"/>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1901542" y="-122181"/>
            <a:ext cx="8217638" cy="545594"/>
            <a:chOff x="0" y="0"/>
            <a:chExt cx="3017433" cy="200336"/>
          </a:xfrm>
        </p:grpSpPr>
        <p:sp>
          <p:nvSpPr>
            <p:cNvPr id="3" name="Freeform 3"/>
            <p:cNvSpPr/>
            <p:nvPr/>
          </p:nvSpPr>
          <p:spPr>
            <a:xfrm>
              <a:off x="0" y="0"/>
              <a:ext cx="3017433" cy="200336"/>
            </a:xfrm>
            <a:custGeom>
              <a:avLst/>
              <a:gdLst/>
              <a:ahLst/>
              <a:cxnLst/>
              <a:rect l="l" t="t" r="r" b="b"/>
              <a:pathLst>
                <a:path w="3017433" h="200336">
                  <a:moveTo>
                    <a:pt x="203200" y="0"/>
                  </a:moveTo>
                  <a:lnTo>
                    <a:pt x="3017433" y="0"/>
                  </a:lnTo>
                  <a:lnTo>
                    <a:pt x="2814233" y="200336"/>
                  </a:lnTo>
                  <a:lnTo>
                    <a:pt x="0" y="200336"/>
                  </a:lnTo>
                  <a:lnTo>
                    <a:pt x="203200" y="0"/>
                  </a:lnTo>
                  <a:close/>
                </a:path>
              </a:pathLst>
            </a:custGeom>
            <a:solidFill>
              <a:srgbClr val="092882"/>
            </a:solidFill>
          </p:spPr>
        </p:sp>
        <p:sp>
          <p:nvSpPr>
            <p:cNvPr id="4" name="TextBox 4"/>
            <p:cNvSpPr txBox="1"/>
            <p:nvPr/>
          </p:nvSpPr>
          <p:spPr>
            <a:xfrm>
              <a:off x="101600" y="-38100"/>
              <a:ext cx="2814233" cy="238436"/>
            </a:xfrm>
            <a:prstGeom prst="rect">
              <a:avLst/>
            </a:prstGeom>
          </p:spPr>
          <p:txBody>
            <a:bodyPr lIns="25400" tIns="25400" rIns="25400" bIns="25400" rtlCol="0" anchor="ctr"/>
            <a:lstStyle/>
            <a:p>
              <a:pPr algn="ctr">
                <a:lnSpc>
                  <a:spcPts val="1330"/>
                </a:lnSpc>
                <a:spcBef>
                  <a:spcPct val="0"/>
                </a:spcBef>
              </a:pPr>
              <a:endParaRPr sz="900"/>
            </a:p>
          </p:txBody>
        </p:sp>
      </p:grpSp>
      <p:sp>
        <p:nvSpPr>
          <p:cNvPr id="5" name="Freeform 5"/>
          <p:cNvSpPr/>
          <p:nvPr/>
        </p:nvSpPr>
        <p:spPr>
          <a:xfrm>
            <a:off x="6020830" y="1736668"/>
            <a:ext cx="4906050" cy="5212271"/>
          </a:xfrm>
          <a:custGeom>
            <a:avLst/>
            <a:gdLst/>
            <a:ahLst/>
            <a:cxnLst/>
            <a:rect l="l" t="t" r="r" b="b"/>
            <a:pathLst>
              <a:path w="9812100" h="10424541">
                <a:moveTo>
                  <a:pt x="0" y="0"/>
                </a:moveTo>
                <a:lnTo>
                  <a:pt x="9812099" y="0"/>
                </a:lnTo>
                <a:lnTo>
                  <a:pt x="9812099" y="10424541"/>
                </a:lnTo>
                <a:lnTo>
                  <a:pt x="0" y="104245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896462" y="173399"/>
            <a:ext cx="9637030" cy="545594"/>
            <a:chOff x="0" y="0"/>
            <a:chExt cx="3538619" cy="200336"/>
          </a:xfrm>
        </p:grpSpPr>
        <p:sp>
          <p:nvSpPr>
            <p:cNvPr id="7" name="Freeform 7"/>
            <p:cNvSpPr/>
            <p:nvPr/>
          </p:nvSpPr>
          <p:spPr>
            <a:xfrm>
              <a:off x="0" y="0"/>
              <a:ext cx="3538619" cy="200336"/>
            </a:xfrm>
            <a:custGeom>
              <a:avLst/>
              <a:gdLst/>
              <a:ahLst/>
              <a:cxnLst/>
              <a:rect l="l" t="t" r="r" b="b"/>
              <a:pathLst>
                <a:path w="3538619" h="200336">
                  <a:moveTo>
                    <a:pt x="203200" y="0"/>
                  </a:moveTo>
                  <a:lnTo>
                    <a:pt x="3538619" y="0"/>
                  </a:lnTo>
                  <a:lnTo>
                    <a:pt x="3335419" y="200336"/>
                  </a:lnTo>
                  <a:lnTo>
                    <a:pt x="0" y="200336"/>
                  </a:lnTo>
                  <a:lnTo>
                    <a:pt x="203200" y="0"/>
                  </a:lnTo>
                  <a:close/>
                </a:path>
              </a:pathLst>
            </a:custGeom>
            <a:solidFill>
              <a:srgbClr val="DEF2FE"/>
            </a:solidFill>
          </p:spPr>
        </p:sp>
        <p:sp>
          <p:nvSpPr>
            <p:cNvPr id="8" name="TextBox 8"/>
            <p:cNvSpPr txBox="1"/>
            <p:nvPr/>
          </p:nvSpPr>
          <p:spPr>
            <a:xfrm>
              <a:off x="101600" y="-38100"/>
              <a:ext cx="3335419" cy="23843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9" name="Group 9"/>
          <p:cNvGrpSpPr/>
          <p:nvPr/>
        </p:nvGrpSpPr>
        <p:grpSpPr>
          <a:xfrm>
            <a:off x="1480371" y="6495089"/>
            <a:ext cx="3519943" cy="586546"/>
            <a:chOff x="0" y="0"/>
            <a:chExt cx="1292487" cy="215374"/>
          </a:xfrm>
        </p:grpSpPr>
        <p:sp>
          <p:nvSpPr>
            <p:cNvPr id="10" name="Freeform 10"/>
            <p:cNvSpPr/>
            <p:nvPr/>
          </p:nvSpPr>
          <p:spPr>
            <a:xfrm>
              <a:off x="0" y="0"/>
              <a:ext cx="1292487" cy="215374"/>
            </a:xfrm>
            <a:custGeom>
              <a:avLst/>
              <a:gdLst/>
              <a:ahLst/>
              <a:cxnLst/>
              <a:rect l="l" t="t" r="r" b="b"/>
              <a:pathLst>
                <a:path w="1292487" h="215374">
                  <a:moveTo>
                    <a:pt x="203200" y="0"/>
                  </a:moveTo>
                  <a:lnTo>
                    <a:pt x="1292487" y="0"/>
                  </a:lnTo>
                  <a:lnTo>
                    <a:pt x="1089287" y="215374"/>
                  </a:lnTo>
                  <a:lnTo>
                    <a:pt x="0" y="215374"/>
                  </a:lnTo>
                  <a:lnTo>
                    <a:pt x="203200" y="0"/>
                  </a:lnTo>
                  <a:close/>
                </a:path>
              </a:pathLst>
            </a:custGeom>
            <a:solidFill>
              <a:srgbClr val="092882"/>
            </a:solidFill>
          </p:spPr>
        </p:sp>
        <p:sp>
          <p:nvSpPr>
            <p:cNvPr id="11" name="TextBox 11"/>
            <p:cNvSpPr txBox="1"/>
            <p:nvPr/>
          </p:nvSpPr>
          <p:spPr>
            <a:xfrm>
              <a:off x="101600" y="-38100"/>
              <a:ext cx="1089287" cy="253474"/>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2" name="Group 12"/>
          <p:cNvGrpSpPr/>
          <p:nvPr/>
        </p:nvGrpSpPr>
        <p:grpSpPr>
          <a:xfrm>
            <a:off x="-730682" y="6242768"/>
            <a:ext cx="5421269" cy="545594"/>
            <a:chOff x="0" y="0"/>
            <a:chExt cx="1990635" cy="200336"/>
          </a:xfrm>
        </p:grpSpPr>
        <p:sp>
          <p:nvSpPr>
            <p:cNvPr id="13" name="Freeform 13"/>
            <p:cNvSpPr/>
            <p:nvPr/>
          </p:nvSpPr>
          <p:spPr>
            <a:xfrm>
              <a:off x="0" y="0"/>
              <a:ext cx="1990635" cy="200336"/>
            </a:xfrm>
            <a:custGeom>
              <a:avLst/>
              <a:gdLst/>
              <a:ahLst/>
              <a:cxnLst/>
              <a:rect l="l" t="t" r="r" b="b"/>
              <a:pathLst>
                <a:path w="1990635" h="200336">
                  <a:moveTo>
                    <a:pt x="203200" y="0"/>
                  </a:moveTo>
                  <a:lnTo>
                    <a:pt x="1990635" y="0"/>
                  </a:lnTo>
                  <a:lnTo>
                    <a:pt x="1787435" y="200336"/>
                  </a:lnTo>
                  <a:lnTo>
                    <a:pt x="0" y="200336"/>
                  </a:lnTo>
                  <a:lnTo>
                    <a:pt x="203200" y="0"/>
                  </a:lnTo>
                  <a:close/>
                </a:path>
              </a:pathLst>
            </a:custGeom>
            <a:solidFill>
              <a:srgbClr val="DEF2FE"/>
            </a:solidFill>
          </p:spPr>
        </p:sp>
        <p:sp>
          <p:nvSpPr>
            <p:cNvPr id="14" name="TextBox 14"/>
            <p:cNvSpPr txBox="1"/>
            <p:nvPr/>
          </p:nvSpPr>
          <p:spPr>
            <a:xfrm>
              <a:off x="101600" y="-38100"/>
              <a:ext cx="1787435" cy="23843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5" name="Group 15"/>
          <p:cNvGrpSpPr/>
          <p:nvPr/>
        </p:nvGrpSpPr>
        <p:grpSpPr>
          <a:xfrm>
            <a:off x="-1024158" y="6495089"/>
            <a:ext cx="3704408" cy="586546"/>
            <a:chOff x="0" y="0"/>
            <a:chExt cx="1360221" cy="215374"/>
          </a:xfrm>
        </p:grpSpPr>
        <p:sp>
          <p:nvSpPr>
            <p:cNvPr id="16" name="Freeform 16"/>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solidFill>
              <a:srgbClr val="011643"/>
            </a:solidFill>
          </p:spPr>
        </p:sp>
        <p:sp>
          <p:nvSpPr>
            <p:cNvPr id="17" name="TextBox 17"/>
            <p:cNvSpPr txBox="1"/>
            <p:nvPr/>
          </p:nvSpPr>
          <p:spPr>
            <a:xfrm>
              <a:off x="101600" y="-38100"/>
              <a:ext cx="1157021" cy="253474"/>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8" name="Group 18"/>
          <p:cNvGrpSpPr/>
          <p:nvPr/>
        </p:nvGrpSpPr>
        <p:grpSpPr>
          <a:xfrm>
            <a:off x="-602986" y="-163133"/>
            <a:ext cx="3704408" cy="586546"/>
            <a:chOff x="0" y="0"/>
            <a:chExt cx="1360221" cy="215374"/>
          </a:xfrm>
        </p:grpSpPr>
        <p:sp>
          <p:nvSpPr>
            <p:cNvPr id="19" name="Freeform 19"/>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solidFill>
              <a:srgbClr val="011643"/>
            </a:solidFill>
          </p:spPr>
        </p:sp>
        <p:sp>
          <p:nvSpPr>
            <p:cNvPr id="20" name="TextBox 20"/>
            <p:cNvSpPr txBox="1"/>
            <p:nvPr/>
          </p:nvSpPr>
          <p:spPr>
            <a:xfrm>
              <a:off x="101600" y="-38100"/>
              <a:ext cx="1157021" cy="253474"/>
            </a:xfrm>
            <a:prstGeom prst="rect">
              <a:avLst/>
            </a:prstGeom>
          </p:spPr>
          <p:txBody>
            <a:bodyPr lIns="25400" tIns="25400" rIns="25400" bIns="25400" rtlCol="0" anchor="ctr"/>
            <a:lstStyle/>
            <a:p>
              <a:pPr algn="ctr">
                <a:lnSpc>
                  <a:spcPts val="1330"/>
                </a:lnSpc>
                <a:spcBef>
                  <a:spcPct val="0"/>
                </a:spcBef>
              </a:pPr>
              <a:endParaRPr sz="900"/>
            </a:p>
          </p:txBody>
        </p:sp>
      </p:grpSp>
      <p:sp>
        <p:nvSpPr>
          <p:cNvPr id="21" name="Freeform 21"/>
          <p:cNvSpPr/>
          <p:nvPr/>
        </p:nvSpPr>
        <p:spPr>
          <a:xfrm>
            <a:off x="514350" y="1325139"/>
            <a:ext cx="2721566" cy="1071783"/>
          </a:xfrm>
          <a:custGeom>
            <a:avLst/>
            <a:gdLst/>
            <a:ahLst/>
            <a:cxnLst/>
            <a:rect l="l" t="t" r="r" b="b"/>
            <a:pathLst>
              <a:path w="3277556" h="1290737">
                <a:moveTo>
                  <a:pt x="0" y="0"/>
                </a:moveTo>
                <a:lnTo>
                  <a:pt x="3277556" y="0"/>
                </a:lnTo>
                <a:lnTo>
                  <a:pt x="3277556" y="1290738"/>
                </a:lnTo>
                <a:lnTo>
                  <a:pt x="0" y="1290738"/>
                </a:lnTo>
                <a:lnTo>
                  <a:pt x="0" y="0"/>
                </a:lnTo>
                <a:close/>
              </a:path>
            </a:pathLst>
          </a:custGeom>
          <a:blipFill>
            <a:blip r:embed="rId4"/>
            <a:stretch>
              <a:fillRect/>
            </a:stretch>
          </a:blipFill>
        </p:spPr>
      </p:sp>
      <p:sp>
        <p:nvSpPr>
          <p:cNvPr id="23" name="TextBox 23"/>
          <p:cNvSpPr txBox="1"/>
          <p:nvPr/>
        </p:nvSpPr>
        <p:spPr>
          <a:xfrm>
            <a:off x="503881" y="2653774"/>
            <a:ext cx="5506480" cy="644344"/>
          </a:xfrm>
          <a:prstGeom prst="rect">
            <a:avLst/>
          </a:prstGeom>
        </p:spPr>
        <p:txBody>
          <a:bodyPr lIns="0" tIns="0" rIns="0" bIns="0" rtlCol="0" anchor="t">
            <a:spAutoFit/>
          </a:bodyPr>
          <a:lstStyle/>
          <a:p>
            <a:pPr>
              <a:lnSpc>
                <a:spcPts val="5530"/>
              </a:lnSpc>
            </a:pPr>
            <a:r>
              <a:rPr lang="en-US" sz="3950" b="1" dirty="0">
                <a:solidFill>
                  <a:srgbClr val="092882"/>
                </a:solidFill>
                <a:latin typeface="League Spartan"/>
                <a:ea typeface="League Spartan"/>
                <a:cs typeface="League Spartan"/>
                <a:sym typeface="League Spartan"/>
              </a:rPr>
              <a:t>SUB-FUND MEETING</a:t>
            </a:r>
          </a:p>
        </p:txBody>
      </p:sp>
      <p:sp>
        <p:nvSpPr>
          <p:cNvPr id="24" name="TextBox 24"/>
          <p:cNvSpPr txBox="1"/>
          <p:nvPr/>
        </p:nvSpPr>
        <p:spPr>
          <a:xfrm>
            <a:off x="514350" y="3189872"/>
            <a:ext cx="3847264" cy="559897"/>
          </a:xfrm>
          <a:prstGeom prst="rect">
            <a:avLst/>
          </a:prstGeom>
        </p:spPr>
        <p:txBody>
          <a:bodyPr lIns="0" tIns="0" rIns="0" bIns="0" rtlCol="0" anchor="t">
            <a:spAutoFit/>
          </a:bodyPr>
          <a:lstStyle/>
          <a:p>
            <a:pPr>
              <a:lnSpc>
                <a:spcPts val="4580"/>
              </a:lnSpc>
            </a:pPr>
            <a:r>
              <a:rPr lang="en-US" sz="3271" spc="461">
                <a:solidFill>
                  <a:srgbClr val="000000"/>
                </a:solidFill>
                <a:latin typeface="Poppins"/>
                <a:ea typeface="Poppins"/>
                <a:cs typeface="Poppins"/>
                <a:sym typeface="Poppins"/>
              </a:rPr>
              <a:t>FALL 2025</a:t>
            </a:r>
          </a:p>
        </p:txBody>
      </p:sp>
      <p:sp>
        <p:nvSpPr>
          <p:cNvPr id="25" name="TextBox 25"/>
          <p:cNvSpPr txBox="1"/>
          <p:nvPr/>
        </p:nvSpPr>
        <p:spPr>
          <a:xfrm>
            <a:off x="514350" y="3958377"/>
            <a:ext cx="5252104" cy="692497"/>
          </a:xfrm>
          <a:prstGeom prst="rect">
            <a:avLst/>
          </a:prstGeom>
        </p:spPr>
        <p:txBody>
          <a:bodyPr lIns="0" tIns="0" rIns="0" bIns="0" rtlCol="0" anchor="t">
            <a:spAutoFit/>
          </a:bodyPr>
          <a:lstStyle/>
          <a:p>
            <a:pPr>
              <a:lnSpc>
                <a:spcPts val="1783"/>
              </a:lnSpc>
            </a:pPr>
            <a:r>
              <a:rPr lang="en-US" sz="1600" b="1" i="0" dirty="0">
                <a:solidFill>
                  <a:srgbClr val="000000"/>
                </a:solidFill>
                <a:effectLst/>
                <a:latin typeface="Poppins" panose="00000500000000000000" pitchFamily="2" charset="0"/>
                <a:cs typeface="Poppins" panose="00000500000000000000" pitchFamily="2" charset="0"/>
              </a:rPr>
              <a:t>Who Gets to Know What? </a:t>
            </a:r>
          </a:p>
          <a:p>
            <a:pPr>
              <a:lnSpc>
                <a:spcPts val="1783"/>
              </a:lnSpc>
            </a:pPr>
            <a:r>
              <a:rPr lang="en-US" sz="1600" b="0" i="1" dirty="0">
                <a:solidFill>
                  <a:srgbClr val="000000"/>
                </a:solidFill>
                <a:effectLst/>
                <a:latin typeface="Poppins" panose="00000500000000000000" pitchFamily="2" charset="0"/>
                <a:cs typeface="Poppins" panose="00000500000000000000" pitchFamily="2" charset="0"/>
              </a:rPr>
              <a:t>Understanding the Law on Confidentiality </a:t>
            </a:r>
          </a:p>
          <a:p>
            <a:pPr>
              <a:lnSpc>
                <a:spcPts val="1783"/>
              </a:lnSpc>
            </a:pPr>
            <a:r>
              <a:rPr lang="en-US" sz="1600" b="0" i="0" dirty="0">
                <a:solidFill>
                  <a:srgbClr val="000000"/>
                </a:solidFill>
                <a:effectLst/>
                <a:latin typeface="Poppins" panose="00000500000000000000" pitchFamily="2" charset="0"/>
                <a:cs typeface="Poppins" panose="00000500000000000000" pitchFamily="2" charset="0"/>
              </a:rPr>
              <a:t>Presented by David Nash</a:t>
            </a:r>
            <a:endParaRPr lang="en-US" sz="1400" i="1" dirty="0">
              <a:solidFill>
                <a:srgbClr val="000000"/>
              </a:solidFill>
              <a:latin typeface="Poppins" panose="00000500000000000000" pitchFamily="2" charset="0"/>
              <a:ea typeface="Poppins Italics"/>
              <a:cs typeface="Poppins" panose="00000500000000000000" pitchFamily="2" charset="0"/>
              <a:sym typeface="Poppins Italics"/>
            </a:endParaRPr>
          </a:p>
        </p:txBody>
      </p:sp>
      <p:sp>
        <p:nvSpPr>
          <p:cNvPr id="26" name="TextBox 26"/>
          <p:cNvSpPr txBox="1"/>
          <p:nvPr/>
        </p:nvSpPr>
        <p:spPr>
          <a:xfrm>
            <a:off x="503880" y="4807091"/>
            <a:ext cx="4496433" cy="243400"/>
          </a:xfrm>
          <a:prstGeom prst="rect">
            <a:avLst/>
          </a:prstGeom>
        </p:spPr>
        <p:txBody>
          <a:bodyPr wrap="square" lIns="0" tIns="0" rIns="0" bIns="0" rtlCol="0" anchor="t">
            <a:spAutoFit/>
          </a:bodyPr>
          <a:lstStyle/>
          <a:p>
            <a:pPr>
              <a:lnSpc>
                <a:spcPts val="1990"/>
              </a:lnSpc>
            </a:pPr>
            <a:r>
              <a:rPr lang="en-US" sz="1422" spc="200" dirty="0">
                <a:solidFill>
                  <a:srgbClr val="000000"/>
                </a:solidFill>
                <a:latin typeface="Poppins"/>
                <a:ea typeface="Poppins"/>
                <a:cs typeface="Poppins"/>
                <a:sym typeface="Poppins"/>
              </a:rPr>
              <a:t>WEDNESDAY, OCT. 8 | 11:30AM – 1:30PM</a:t>
            </a:r>
          </a:p>
        </p:txBody>
      </p:sp>
      <p:pic>
        <p:nvPicPr>
          <p:cNvPr id="31" name="Picture 30">
            <a:extLst>
              <a:ext uri="{FF2B5EF4-FFF2-40B4-BE49-F238E27FC236}">
                <a16:creationId xmlns:a16="http://schemas.microsoft.com/office/drawing/2014/main" id="{9A3ECB5A-375C-4A49-A9EC-64D272AB2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2451" y="1093011"/>
            <a:ext cx="3151016" cy="47265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8">
            <a:extLst>
              <a:ext uri="{FF2B5EF4-FFF2-40B4-BE49-F238E27FC236}">
                <a16:creationId xmlns:a16="http://schemas.microsoft.com/office/drawing/2014/main" id="{03A3B8EF-0A97-42D1-A10B-892F3BEE8009}"/>
              </a:ext>
            </a:extLst>
          </p:cNvPr>
          <p:cNvGrpSpPr/>
          <p:nvPr/>
        </p:nvGrpSpPr>
        <p:grpSpPr>
          <a:xfrm>
            <a:off x="3257121" y="6186967"/>
            <a:ext cx="3704408" cy="586546"/>
            <a:chOff x="0" y="0"/>
            <a:chExt cx="1360221" cy="215374"/>
          </a:xfrm>
          <a:solidFill>
            <a:schemeClr val="bg1"/>
          </a:solidFill>
        </p:grpSpPr>
        <p:sp>
          <p:nvSpPr>
            <p:cNvPr id="28" name="Freeform 19">
              <a:extLst>
                <a:ext uri="{FF2B5EF4-FFF2-40B4-BE49-F238E27FC236}">
                  <a16:creationId xmlns:a16="http://schemas.microsoft.com/office/drawing/2014/main" id="{16D6D6A4-B5B7-4B6C-BC0E-D0FD81470455}"/>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9" name="TextBox 20">
              <a:extLst>
                <a:ext uri="{FF2B5EF4-FFF2-40B4-BE49-F238E27FC236}">
                  <a16:creationId xmlns:a16="http://schemas.microsoft.com/office/drawing/2014/main" id="{F6D9ACBF-09D6-4C34-9028-B626161862FD}"/>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597783" y="683492"/>
            <a:ext cx="7100520" cy="1183534"/>
            <a:chOff x="0" y="0"/>
            <a:chExt cx="2000513" cy="306657"/>
          </a:xfrm>
        </p:grpSpPr>
        <p:sp>
          <p:nvSpPr>
            <p:cNvPr id="3" name="Freeform 3"/>
            <p:cNvSpPr/>
            <p:nvPr/>
          </p:nvSpPr>
          <p:spPr>
            <a:xfrm>
              <a:off x="0" y="0"/>
              <a:ext cx="2000513" cy="306657"/>
            </a:xfrm>
            <a:custGeom>
              <a:avLst/>
              <a:gdLst/>
              <a:ahLst/>
              <a:cxnLst/>
              <a:rect l="l" t="t" r="r" b="b"/>
              <a:pathLst>
                <a:path w="2000513" h="306657">
                  <a:moveTo>
                    <a:pt x="203200" y="0"/>
                  </a:moveTo>
                  <a:lnTo>
                    <a:pt x="2000513" y="0"/>
                  </a:lnTo>
                  <a:lnTo>
                    <a:pt x="1797313" y="306657"/>
                  </a:lnTo>
                  <a:lnTo>
                    <a:pt x="0" y="306657"/>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342017" y="387294"/>
            <a:ext cx="7452299" cy="1183534"/>
            <a:chOff x="0" y="0"/>
            <a:chExt cx="2099623" cy="306657"/>
          </a:xfrm>
        </p:grpSpPr>
        <p:sp>
          <p:nvSpPr>
            <p:cNvPr id="6" name="Freeform 6"/>
            <p:cNvSpPr/>
            <p:nvPr/>
          </p:nvSpPr>
          <p:spPr>
            <a:xfrm>
              <a:off x="0" y="0"/>
              <a:ext cx="2099623" cy="306657"/>
            </a:xfrm>
            <a:custGeom>
              <a:avLst/>
              <a:gdLst/>
              <a:ahLst/>
              <a:cxnLst/>
              <a:rect l="l" t="t" r="r" b="b"/>
              <a:pathLst>
                <a:path w="2099623" h="306657">
                  <a:moveTo>
                    <a:pt x="203200" y="0"/>
                  </a:moveTo>
                  <a:lnTo>
                    <a:pt x="2099623" y="0"/>
                  </a:lnTo>
                  <a:lnTo>
                    <a:pt x="1896423" y="306657"/>
                  </a:lnTo>
                  <a:lnTo>
                    <a:pt x="0" y="306657"/>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960601" y="6406939"/>
            <a:ext cx="5878391" cy="705150"/>
            <a:chOff x="0" y="0"/>
            <a:chExt cx="1523108" cy="182706"/>
          </a:xfrm>
        </p:grpSpPr>
        <p:sp>
          <p:nvSpPr>
            <p:cNvPr id="9" name="Freeform 9"/>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10" name="TextBox 10"/>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701285" y="5298825"/>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91524" y="-109932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323758" y="498090"/>
            <a:ext cx="7731086" cy="968727"/>
          </a:xfrm>
          <a:prstGeom prst="rect">
            <a:avLst/>
          </a:prstGeom>
        </p:spPr>
        <p:txBody>
          <a:bodyPr lIns="0" tIns="0" rIns="0" bIns="0" rtlCol="0" anchor="t">
            <a:spAutoFit/>
          </a:bodyPr>
          <a:lstStyle/>
          <a:p>
            <a:pPr>
              <a:lnSpc>
                <a:spcPts val="3914"/>
              </a:lnSpc>
            </a:pPr>
            <a:r>
              <a:rPr lang="en-US" sz="3200" b="1" dirty="0">
                <a:solidFill>
                  <a:srgbClr val="092882"/>
                </a:solidFill>
                <a:latin typeface="League Spartan"/>
                <a:ea typeface="League Spartan"/>
                <a:cs typeface="League Spartan"/>
                <a:sym typeface="League Spartan"/>
              </a:rPr>
              <a:t>VALUE-ADDED SERVICES:</a:t>
            </a:r>
          </a:p>
          <a:p>
            <a:pPr>
              <a:lnSpc>
                <a:spcPts val="3914"/>
              </a:lnSpc>
            </a:pPr>
            <a:r>
              <a:rPr lang="en-US" sz="3200" b="1" dirty="0">
                <a:solidFill>
                  <a:srgbClr val="092882"/>
                </a:solidFill>
                <a:latin typeface="League Spartan"/>
                <a:ea typeface="League Spartan"/>
                <a:cs typeface="League Spartan"/>
                <a:sym typeface="League Spartan"/>
              </a:rPr>
              <a:t>COMING SOON!</a:t>
            </a:r>
          </a:p>
        </p:txBody>
      </p:sp>
      <p:sp>
        <p:nvSpPr>
          <p:cNvPr id="16" name="Freeform 16"/>
          <p:cNvSpPr/>
          <p:nvPr/>
        </p:nvSpPr>
        <p:spPr>
          <a:xfrm>
            <a:off x="7959068" y="5736775"/>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grpSp>
        <p:nvGrpSpPr>
          <p:cNvPr id="29" name="Group 18">
            <a:extLst>
              <a:ext uri="{FF2B5EF4-FFF2-40B4-BE49-F238E27FC236}">
                <a16:creationId xmlns:a16="http://schemas.microsoft.com/office/drawing/2014/main" id="{645A4D66-0E86-4EF3-BB0C-8672F2F0292B}"/>
              </a:ext>
            </a:extLst>
          </p:cNvPr>
          <p:cNvGrpSpPr/>
          <p:nvPr/>
        </p:nvGrpSpPr>
        <p:grpSpPr>
          <a:xfrm>
            <a:off x="323758" y="3238965"/>
            <a:ext cx="276202" cy="276202"/>
            <a:chOff x="0" y="0"/>
            <a:chExt cx="812800" cy="812800"/>
          </a:xfrm>
        </p:grpSpPr>
        <p:sp>
          <p:nvSpPr>
            <p:cNvPr id="30" name="Freeform 19">
              <a:extLst>
                <a:ext uri="{FF2B5EF4-FFF2-40B4-BE49-F238E27FC236}">
                  <a16:creationId xmlns:a16="http://schemas.microsoft.com/office/drawing/2014/main" id="{3B9FAD24-ADFC-4390-927B-F979D3BF86FB}"/>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31" name="TextBox 20">
              <a:extLst>
                <a:ext uri="{FF2B5EF4-FFF2-40B4-BE49-F238E27FC236}">
                  <a16:creationId xmlns:a16="http://schemas.microsoft.com/office/drawing/2014/main" id="{D8C9BEDD-C926-4266-9DFF-0D68F13699CD}"/>
                </a:ext>
              </a:extLst>
            </p:cNvPr>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32" name="TextBox 21">
            <a:extLst>
              <a:ext uri="{FF2B5EF4-FFF2-40B4-BE49-F238E27FC236}">
                <a16:creationId xmlns:a16="http://schemas.microsoft.com/office/drawing/2014/main" id="{55432B3C-505C-4A6F-9554-FC8F2338C9DC}"/>
              </a:ext>
            </a:extLst>
          </p:cNvPr>
          <p:cNvSpPr txBox="1"/>
          <p:nvPr/>
        </p:nvSpPr>
        <p:spPr>
          <a:xfrm>
            <a:off x="678461" y="3560621"/>
            <a:ext cx="3483742" cy="834972"/>
          </a:xfrm>
          <a:prstGeom prst="rect">
            <a:avLst/>
          </a:prstGeom>
        </p:spPr>
        <p:txBody>
          <a:bodyPr wrap="square" lIns="0" tIns="0" rIns="0" bIns="0" rtlCol="0" anchor="t">
            <a:spAutoFit/>
          </a:bodyPr>
          <a:lstStyle/>
          <a:p>
            <a:pPr marL="205105" lvl="1" indent="-102553">
              <a:lnSpc>
                <a:spcPts val="1330"/>
              </a:lnSpc>
              <a:buFont typeface="Arial"/>
              <a:buChar char="•"/>
            </a:pPr>
            <a:r>
              <a:rPr lang="en-US" sz="1400" dirty="0">
                <a:latin typeface="Poppins"/>
                <a:ea typeface="Poppins"/>
                <a:cs typeface="Poppins"/>
                <a:sym typeface="Poppins"/>
              </a:rPr>
              <a:t>Practical tips for planning non-routine activities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lnSpc>
                <a:spcPts val="1330"/>
              </a:lnSpc>
              <a:buFont typeface="Arial"/>
              <a:buChar char="•"/>
            </a:pPr>
            <a:r>
              <a:rPr lang="en-US" sz="1400" dirty="0">
                <a:latin typeface="Poppins"/>
                <a:ea typeface="Poppins"/>
                <a:cs typeface="Poppins"/>
                <a:sym typeface="Poppins"/>
              </a:rPr>
              <a:t>Ensures proper insurance use and risk reduction</a:t>
            </a:r>
          </a:p>
        </p:txBody>
      </p:sp>
      <p:sp>
        <p:nvSpPr>
          <p:cNvPr id="33" name="TextBox 22">
            <a:extLst>
              <a:ext uri="{FF2B5EF4-FFF2-40B4-BE49-F238E27FC236}">
                <a16:creationId xmlns:a16="http://schemas.microsoft.com/office/drawing/2014/main" id="{E8E1617D-6D0A-4B2B-B380-FEC9F610B873}"/>
              </a:ext>
            </a:extLst>
          </p:cNvPr>
          <p:cNvSpPr txBox="1"/>
          <p:nvPr/>
        </p:nvSpPr>
        <p:spPr>
          <a:xfrm>
            <a:off x="678461" y="3215711"/>
            <a:ext cx="4239329" cy="256993"/>
          </a:xfrm>
          <a:prstGeom prst="rect">
            <a:avLst/>
          </a:prstGeom>
        </p:spPr>
        <p:txBody>
          <a:bodyPr lIns="0" tIns="0" rIns="0" bIns="0" rtlCol="0" anchor="t">
            <a:spAutoFit/>
          </a:bodyPr>
          <a:lstStyle/>
          <a:p>
            <a:pPr>
              <a:lnSpc>
                <a:spcPts val="1960"/>
              </a:lnSpc>
            </a:pPr>
            <a:r>
              <a:rPr lang="en-US" b="1" dirty="0">
                <a:solidFill>
                  <a:srgbClr val="092882"/>
                </a:solidFill>
                <a:latin typeface="Poppins Bold"/>
                <a:ea typeface="Poppins Bold"/>
                <a:cs typeface="Poppins Bold"/>
                <a:sym typeface="Poppins Bold"/>
              </a:rPr>
              <a:t>Activity Guide</a:t>
            </a:r>
          </a:p>
        </p:txBody>
      </p:sp>
      <p:grpSp>
        <p:nvGrpSpPr>
          <p:cNvPr id="34" name="Group 23">
            <a:extLst>
              <a:ext uri="{FF2B5EF4-FFF2-40B4-BE49-F238E27FC236}">
                <a16:creationId xmlns:a16="http://schemas.microsoft.com/office/drawing/2014/main" id="{D403580D-0459-47BE-B781-BBC76ACB820D}"/>
              </a:ext>
            </a:extLst>
          </p:cNvPr>
          <p:cNvGrpSpPr/>
          <p:nvPr/>
        </p:nvGrpSpPr>
        <p:grpSpPr>
          <a:xfrm>
            <a:off x="4352159" y="3244406"/>
            <a:ext cx="276202" cy="276202"/>
            <a:chOff x="0" y="0"/>
            <a:chExt cx="812800" cy="812800"/>
          </a:xfrm>
        </p:grpSpPr>
        <p:sp>
          <p:nvSpPr>
            <p:cNvPr id="35" name="Freeform 24">
              <a:extLst>
                <a:ext uri="{FF2B5EF4-FFF2-40B4-BE49-F238E27FC236}">
                  <a16:creationId xmlns:a16="http://schemas.microsoft.com/office/drawing/2014/main" id="{8CF251FF-4DAE-4CB3-8520-37F5FECD2E68}"/>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36" name="TextBox 25">
              <a:extLst>
                <a:ext uri="{FF2B5EF4-FFF2-40B4-BE49-F238E27FC236}">
                  <a16:creationId xmlns:a16="http://schemas.microsoft.com/office/drawing/2014/main" id="{128FE393-0301-4484-A1EF-E4FE3BFFF8FD}"/>
                </a:ext>
              </a:extLst>
            </p:cNvPr>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37" name="TextBox 26">
            <a:extLst>
              <a:ext uri="{FF2B5EF4-FFF2-40B4-BE49-F238E27FC236}">
                <a16:creationId xmlns:a16="http://schemas.microsoft.com/office/drawing/2014/main" id="{EDE0C2CC-3FE2-427C-9A16-85EC9A58AA1C}"/>
              </a:ext>
            </a:extLst>
          </p:cNvPr>
          <p:cNvSpPr txBox="1"/>
          <p:nvPr/>
        </p:nvSpPr>
        <p:spPr>
          <a:xfrm>
            <a:off x="4723473" y="3569289"/>
            <a:ext cx="4068997" cy="834972"/>
          </a:xfrm>
          <a:prstGeom prst="rect">
            <a:avLst/>
          </a:prstGeom>
        </p:spPr>
        <p:txBody>
          <a:bodyPr wrap="square" lIns="0" tIns="0" rIns="0" bIns="0" rtlCol="0" anchor="t">
            <a:spAutoFit/>
          </a:bodyPr>
          <a:lstStyle/>
          <a:p>
            <a:pPr marL="205105" lvl="1" indent="-102553">
              <a:lnSpc>
                <a:spcPts val="1330"/>
              </a:lnSpc>
              <a:buFont typeface="Arial"/>
              <a:buChar char="•"/>
            </a:pPr>
            <a:r>
              <a:rPr lang="en-US" sz="1400" dirty="0">
                <a:latin typeface="Poppins"/>
                <a:ea typeface="Poppins"/>
                <a:cs typeface="Poppins"/>
                <a:sym typeface="Poppins"/>
              </a:rPr>
              <a:t>Downloadable safety tools: guides, checklists, templates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lnSpc>
                <a:spcPts val="1330"/>
              </a:lnSpc>
              <a:buFont typeface="Arial"/>
              <a:buChar char="•"/>
            </a:pPr>
            <a:r>
              <a:rPr lang="en-US" sz="1400" dirty="0">
                <a:latin typeface="Poppins"/>
                <a:ea typeface="Poppins"/>
                <a:cs typeface="Poppins"/>
                <a:sym typeface="Poppins"/>
              </a:rPr>
              <a:t>Supports your district’s risk management efforts</a:t>
            </a:r>
          </a:p>
        </p:txBody>
      </p:sp>
      <p:sp>
        <p:nvSpPr>
          <p:cNvPr id="38" name="TextBox 27">
            <a:extLst>
              <a:ext uri="{FF2B5EF4-FFF2-40B4-BE49-F238E27FC236}">
                <a16:creationId xmlns:a16="http://schemas.microsoft.com/office/drawing/2014/main" id="{36D23447-3122-49E2-9C24-03EE6C5B4161}"/>
              </a:ext>
            </a:extLst>
          </p:cNvPr>
          <p:cNvSpPr txBox="1"/>
          <p:nvPr/>
        </p:nvSpPr>
        <p:spPr>
          <a:xfrm>
            <a:off x="4723474" y="3282506"/>
            <a:ext cx="4951520" cy="189667"/>
          </a:xfrm>
          <a:prstGeom prst="rect">
            <a:avLst/>
          </a:prstGeom>
        </p:spPr>
        <p:txBody>
          <a:bodyPr wrap="square" lIns="0" tIns="0" rIns="0" bIns="0" rtlCol="0" anchor="t">
            <a:spAutoFit/>
          </a:bodyPr>
          <a:lstStyle/>
          <a:p>
            <a:pPr>
              <a:lnSpc>
                <a:spcPts val="1330"/>
              </a:lnSpc>
            </a:pPr>
            <a:r>
              <a:rPr lang="en-US" b="1" dirty="0">
                <a:solidFill>
                  <a:srgbClr val="092882"/>
                </a:solidFill>
                <a:latin typeface="Poppins"/>
                <a:ea typeface="Poppins"/>
                <a:cs typeface="Poppins"/>
                <a:sym typeface="Poppins"/>
              </a:rPr>
              <a:t>Loss Control Library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7485547" y="5407879"/>
            <a:ext cx="1091186" cy="109118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7" name="TextBox 7"/>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5" name="TextBox 15"/>
          <p:cNvSpPr txBox="1"/>
          <p:nvPr/>
        </p:nvSpPr>
        <p:spPr>
          <a:xfrm>
            <a:off x="198800" y="613912"/>
            <a:ext cx="6277839" cy="487826"/>
          </a:xfrm>
          <a:prstGeom prst="rect">
            <a:avLst/>
          </a:prstGeom>
        </p:spPr>
        <p:txBody>
          <a:bodyPr wrap="square" lIns="0" tIns="0" rIns="0" bIns="0" rtlCol="0" anchor="t">
            <a:spAutoFit/>
          </a:bodyPr>
          <a:lstStyle/>
          <a:p>
            <a:pPr>
              <a:lnSpc>
                <a:spcPts val="4053"/>
              </a:lnSpc>
            </a:pPr>
            <a:r>
              <a:rPr lang="en-US" sz="3200" b="1" dirty="0">
                <a:solidFill>
                  <a:srgbClr val="092882"/>
                </a:solidFill>
                <a:latin typeface="League Spartan"/>
                <a:ea typeface="League Spartan"/>
                <a:cs typeface="League Spartan"/>
                <a:sym typeface="League Spartan"/>
              </a:rPr>
              <a:t>NJSIG @ NJSBA WORKSHOP</a:t>
            </a:r>
          </a:p>
        </p:txBody>
      </p:sp>
      <p:sp>
        <p:nvSpPr>
          <p:cNvPr id="16" name="Freeform 16"/>
          <p:cNvSpPr/>
          <p:nvPr/>
        </p:nvSpPr>
        <p:spPr>
          <a:xfrm>
            <a:off x="7708212" y="5845829"/>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2"/>
            <a:stretch>
              <a:fillRect/>
            </a:stretch>
          </a:blipFill>
        </p:spPr>
        <p:txBody>
          <a:bodyPr/>
          <a:lstStyle/>
          <a:p>
            <a:endParaRPr lang="en-US" dirty="0"/>
          </a:p>
        </p:txBody>
      </p:sp>
      <p:sp>
        <p:nvSpPr>
          <p:cNvPr id="17" name="TextBox 17"/>
          <p:cNvSpPr txBox="1"/>
          <p:nvPr/>
        </p:nvSpPr>
        <p:spPr>
          <a:xfrm>
            <a:off x="4157133" y="5990281"/>
            <a:ext cx="4656563" cy="356380"/>
          </a:xfrm>
          <a:prstGeom prst="rect">
            <a:avLst/>
          </a:prstGeom>
        </p:spPr>
        <p:txBody>
          <a:bodyPr wrap="square" lIns="0" tIns="0" rIns="0" bIns="0" rtlCol="0" anchor="t">
            <a:spAutoFit/>
          </a:bodyPr>
          <a:lstStyle/>
          <a:p>
            <a:pPr>
              <a:lnSpc>
                <a:spcPts val="1330"/>
              </a:lnSpc>
              <a:spcBef>
                <a:spcPct val="0"/>
              </a:spcBef>
            </a:pPr>
            <a:r>
              <a:rPr lang="en-US" b="1" dirty="0">
                <a:solidFill>
                  <a:srgbClr val="092882"/>
                </a:solidFill>
                <a:latin typeface="Poppins" panose="00000500000000000000" pitchFamily="2" charset="0"/>
                <a:ea typeface="Canva Sans"/>
                <a:cs typeface="Poppins" panose="00000500000000000000" pitchFamily="2" charset="0"/>
                <a:sym typeface="Canva Sans"/>
              </a:rPr>
              <a:t>Visit NJSIG at Booth #740 </a:t>
            </a:r>
            <a:r>
              <a:rPr lang="en-US" dirty="0">
                <a:solidFill>
                  <a:srgbClr val="092882"/>
                </a:solidFill>
                <a:latin typeface="Poppins" panose="00000500000000000000" pitchFamily="2" charset="0"/>
                <a:ea typeface="Canva Sans"/>
                <a:cs typeface="Poppins" panose="00000500000000000000" pitchFamily="2" charset="0"/>
                <a:sym typeface="Canva Sans"/>
              </a:rPr>
              <a:t> </a:t>
            </a:r>
          </a:p>
          <a:p>
            <a:pPr>
              <a:lnSpc>
                <a:spcPts val="1330"/>
              </a:lnSpc>
              <a:spcBef>
                <a:spcPct val="0"/>
              </a:spcBef>
            </a:pPr>
            <a:endParaRPr lang="en-US" dirty="0">
              <a:solidFill>
                <a:srgbClr val="092882"/>
              </a:solidFill>
              <a:latin typeface="Poppins" panose="00000500000000000000" pitchFamily="2" charset="0"/>
              <a:ea typeface="Canva Sans"/>
              <a:cs typeface="Poppins" panose="00000500000000000000" pitchFamily="2" charset="0"/>
              <a:sym typeface="Canva Sans"/>
            </a:endParaRPr>
          </a:p>
        </p:txBody>
      </p:sp>
      <p:pic>
        <p:nvPicPr>
          <p:cNvPr id="19" name="Picture 18">
            <a:extLst>
              <a:ext uri="{FF2B5EF4-FFF2-40B4-BE49-F238E27FC236}">
                <a16:creationId xmlns:a16="http://schemas.microsoft.com/office/drawing/2014/main" id="{9A96414A-14A9-4AF6-A8FB-B2F63015F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639" y="511339"/>
            <a:ext cx="2337057" cy="2337057"/>
          </a:xfrm>
          <a:prstGeom prst="rect">
            <a:avLst/>
          </a:prstGeom>
          <a:ln>
            <a:noFill/>
          </a:ln>
          <a:effectLst>
            <a:outerShdw blurRad="292100" dist="139700" dir="2700000" algn="tl" rotWithShape="0">
              <a:srgbClr val="333333">
                <a:alpha val="65000"/>
              </a:srgbClr>
            </a:outerShdw>
          </a:effectLst>
        </p:spPr>
      </p:pic>
      <p:graphicFrame>
        <p:nvGraphicFramePr>
          <p:cNvPr id="20" name="Table 20">
            <a:extLst>
              <a:ext uri="{FF2B5EF4-FFF2-40B4-BE49-F238E27FC236}">
                <a16:creationId xmlns:a16="http://schemas.microsoft.com/office/drawing/2014/main" id="{C824D8B9-E85A-455A-B66C-DAFE799E054F}"/>
              </a:ext>
            </a:extLst>
          </p:cNvPr>
          <p:cNvGraphicFramePr>
            <a:graphicFrameLocks noGrp="1"/>
          </p:cNvGraphicFramePr>
          <p:nvPr>
            <p:extLst>
              <p:ext uri="{D42A27DB-BD31-4B8C-83A1-F6EECF244321}">
                <p14:modId xmlns:p14="http://schemas.microsoft.com/office/powerpoint/2010/main" val="2256884370"/>
              </p:ext>
            </p:extLst>
          </p:nvPr>
        </p:nvGraphicFramePr>
        <p:xfrm>
          <a:off x="163880" y="1341616"/>
          <a:ext cx="6084518" cy="4236698"/>
        </p:xfrm>
        <a:graphic>
          <a:graphicData uri="http://schemas.openxmlformats.org/drawingml/2006/table">
            <a:tbl>
              <a:tblPr firstRow="1" bandRow="1">
                <a:tableStyleId>{5C22544A-7EE6-4342-B048-85BDC9FD1C3A}</a:tableStyleId>
              </a:tblPr>
              <a:tblGrid>
                <a:gridCol w="3042259">
                  <a:extLst>
                    <a:ext uri="{9D8B030D-6E8A-4147-A177-3AD203B41FA5}">
                      <a16:colId xmlns:a16="http://schemas.microsoft.com/office/drawing/2014/main" val="1492867630"/>
                    </a:ext>
                  </a:extLst>
                </a:gridCol>
                <a:gridCol w="3042259">
                  <a:extLst>
                    <a:ext uri="{9D8B030D-6E8A-4147-A177-3AD203B41FA5}">
                      <a16:colId xmlns:a16="http://schemas.microsoft.com/office/drawing/2014/main" val="1692695016"/>
                    </a:ext>
                  </a:extLst>
                </a:gridCol>
              </a:tblGrid>
              <a:tr h="374389">
                <a:tc gridSpan="2">
                  <a:txBody>
                    <a:bodyPr/>
                    <a:lstStyle/>
                    <a:p>
                      <a:pPr algn="ctr"/>
                      <a:r>
                        <a:rPr lang="en-US" sz="2100" dirty="0">
                          <a:solidFill>
                            <a:schemeClr val="bg1"/>
                          </a:solidFill>
                          <a:latin typeface="Poppins" panose="00000500000000000000" pitchFamily="2" charset="0"/>
                          <a:cs typeface="Poppins" panose="00000500000000000000" pitchFamily="2" charset="0"/>
                        </a:rPr>
                        <a:t>NJSIG Presentations</a:t>
                      </a:r>
                    </a:p>
                  </a:txBody>
                  <a:tcPr marL="96708" marR="96708" marT="48354" marB="48354" anchor="ctr"/>
                </a:tc>
                <a:tc hMerge="1">
                  <a:txBody>
                    <a:bodyPr/>
                    <a:lstStyle/>
                    <a:p>
                      <a:pPr algn="ctr"/>
                      <a:endParaRPr lang="en-US" sz="400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3034742828"/>
                  </a:ext>
                </a:extLst>
              </a:tr>
              <a:tr h="3819950">
                <a:tc>
                  <a:txBody>
                    <a:bodyPr/>
                    <a:lstStyle/>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Ethics in the School Board Trenches</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1 QPA credit – Ethics</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.5 credit – Board Member Academy</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Tuesday, October 21, 2025</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10:30-11:30 AM and 2:30-3:30 PM</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Presenters:</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Sherwin Archibald </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NJSIG Claims Manager</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Rita Barone, Esq.</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Partner at Flanagan, Barone &amp; O’Brien LLC</a:t>
                      </a:r>
                    </a:p>
                    <a:p>
                      <a:pPr algn="ctr"/>
                      <a:endParaRPr lang="en-US" sz="1000" dirty="0">
                        <a:solidFill>
                          <a:schemeClr val="tx1"/>
                        </a:solidFill>
                        <a:latin typeface="Poppins" panose="00000500000000000000" pitchFamily="2" charset="0"/>
                        <a:cs typeface="Poppins" panose="00000500000000000000" pitchFamily="2" charset="0"/>
                      </a:endParaRPr>
                    </a:p>
                  </a:txBody>
                  <a:tcPr marL="48354" marR="48354" marT="24177" marB="24177" anchor="ctr"/>
                </a:tc>
                <a:tc>
                  <a:txBody>
                    <a:bodyPr/>
                    <a:lstStyle/>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Building Effective Return-to-Work Programs</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.25 credit: Board Member Academy </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Tuesday, October 21, 2025 – 1:00-1:45 PM  </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Wednesday, October 22, 2025 – 1:00-1:45 PM</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Presenters: </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Jill Deitch</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Esq, NJSIG Executive Director</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 Joanna Radomicki</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NJSIG Member Services and Loss Control Representative</a:t>
                      </a:r>
                    </a:p>
                    <a:p>
                      <a:pPr algn="ctr"/>
                      <a:endParaRPr lang="en-US" sz="1000" dirty="0">
                        <a:solidFill>
                          <a:schemeClr val="tx1"/>
                        </a:solidFill>
                        <a:latin typeface="Poppins" panose="00000500000000000000" pitchFamily="2" charset="0"/>
                        <a:cs typeface="Poppins" panose="00000500000000000000" pitchFamily="2" charset="0"/>
                      </a:endParaRPr>
                    </a:p>
                  </a:txBody>
                  <a:tcPr marL="48354" marR="48354" marT="24177" marB="24177" anchor="ctr"/>
                </a:tc>
                <a:extLst>
                  <a:ext uri="{0D108BD9-81ED-4DB2-BD59-A6C34878D82A}">
                    <a16:rowId xmlns:a16="http://schemas.microsoft.com/office/drawing/2014/main" val="371256755"/>
                  </a:ext>
                </a:extLst>
              </a:tr>
            </a:tbl>
          </a:graphicData>
        </a:graphic>
      </p:graphicFrame>
      <p:grpSp>
        <p:nvGrpSpPr>
          <p:cNvPr id="24" name="Group 5">
            <a:extLst>
              <a:ext uri="{FF2B5EF4-FFF2-40B4-BE49-F238E27FC236}">
                <a16:creationId xmlns:a16="http://schemas.microsoft.com/office/drawing/2014/main" id="{E36F853D-7663-4A27-A189-C93506BB83C4}"/>
              </a:ext>
            </a:extLst>
          </p:cNvPr>
          <p:cNvGrpSpPr/>
          <p:nvPr/>
        </p:nvGrpSpPr>
        <p:grpSpPr>
          <a:xfrm>
            <a:off x="1589046" y="-275423"/>
            <a:ext cx="9168618" cy="550846"/>
            <a:chOff x="0" y="0"/>
            <a:chExt cx="3729115" cy="224043"/>
          </a:xfrm>
        </p:grpSpPr>
        <p:sp>
          <p:nvSpPr>
            <p:cNvPr id="25" name="Freeform 6">
              <a:extLst>
                <a:ext uri="{FF2B5EF4-FFF2-40B4-BE49-F238E27FC236}">
                  <a16:creationId xmlns:a16="http://schemas.microsoft.com/office/drawing/2014/main" id="{6FCABADD-8652-4705-AB7E-351ACD37F0E0}"/>
                </a:ext>
              </a:extLst>
            </p:cNvPr>
            <p:cNvSpPr/>
            <p:nvPr/>
          </p:nvSpPr>
          <p:spPr>
            <a:xfrm>
              <a:off x="0" y="0"/>
              <a:ext cx="3729115" cy="224043"/>
            </a:xfrm>
            <a:custGeom>
              <a:avLst/>
              <a:gdLst/>
              <a:ahLst/>
              <a:cxnLst/>
              <a:rect l="l" t="t" r="r" b="b"/>
              <a:pathLst>
                <a:path w="3729115" h="224043">
                  <a:moveTo>
                    <a:pt x="203200" y="0"/>
                  </a:moveTo>
                  <a:lnTo>
                    <a:pt x="3729115" y="0"/>
                  </a:lnTo>
                  <a:lnTo>
                    <a:pt x="3525915" y="224043"/>
                  </a:lnTo>
                  <a:lnTo>
                    <a:pt x="0" y="224043"/>
                  </a:lnTo>
                  <a:lnTo>
                    <a:pt x="203200" y="0"/>
                  </a:lnTo>
                  <a:close/>
                </a:path>
              </a:pathLst>
            </a:custGeom>
            <a:solidFill>
              <a:srgbClr val="677FBE"/>
            </a:solidFill>
            <a:ln cap="sq">
              <a:noFill/>
              <a:prstDash val="solid"/>
              <a:miter/>
            </a:ln>
          </p:spPr>
        </p:sp>
        <p:sp>
          <p:nvSpPr>
            <p:cNvPr id="26" name="TextBox 7">
              <a:extLst>
                <a:ext uri="{FF2B5EF4-FFF2-40B4-BE49-F238E27FC236}">
                  <a16:creationId xmlns:a16="http://schemas.microsoft.com/office/drawing/2014/main" id="{A156029D-DFA6-4ED5-A6E6-1121DF58155D}"/>
                </a:ext>
              </a:extLst>
            </p:cNvPr>
            <p:cNvSpPr txBox="1"/>
            <p:nvPr/>
          </p:nvSpPr>
          <p:spPr>
            <a:xfrm>
              <a:off x="101600" y="-38100"/>
              <a:ext cx="3525915" cy="26214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3" name="Group 18">
            <a:extLst>
              <a:ext uri="{FF2B5EF4-FFF2-40B4-BE49-F238E27FC236}">
                <a16:creationId xmlns:a16="http://schemas.microsoft.com/office/drawing/2014/main" id="{25FD4EA6-2506-4A1F-B90F-0999F9D9F660}"/>
              </a:ext>
            </a:extLst>
          </p:cNvPr>
          <p:cNvGrpSpPr/>
          <p:nvPr/>
        </p:nvGrpSpPr>
        <p:grpSpPr>
          <a:xfrm>
            <a:off x="2497667" y="6491113"/>
            <a:ext cx="4463862" cy="282400"/>
            <a:chOff x="0" y="0"/>
            <a:chExt cx="1360221" cy="215374"/>
          </a:xfrm>
          <a:solidFill>
            <a:schemeClr val="bg1"/>
          </a:solidFill>
        </p:grpSpPr>
        <p:sp>
          <p:nvSpPr>
            <p:cNvPr id="14" name="Freeform 19">
              <a:extLst>
                <a:ext uri="{FF2B5EF4-FFF2-40B4-BE49-F238E27FC236}">
                  <a16:creationId xmlns:a16="http://schemas.microsoft.com/office/drawing/2014/main" id="{4D39F328-FB9B-410A-B989-F037C9BB464B}"/>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18" name="TextBox 20">
              <a:extLst>
                <a:ext uri="{FF2B5EF4-FFF2-40B4-BE49-F238E27FC236}">
                  <a16:creationId xmlns:a16="http://schemas.microsoft.com/office/drawing/2014/main" id="{3D368B30-1426-4D0A-9E67-C7AFD5A90636}"/>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86358"/>
            <a:ext cx="7772400" cy="1470025"/>
          </a:xfrm>
        </p:spPr>
        <p:txBody>
          <a:bodyPr>
            <a:normAutofit fontScale="90000"/>
          </a:bodyPr>
          <a:lstStyle/>
          <a:p>
            <a:br>
              <a:rPr lang="en-US" dirty="0"/>
            </a:br>
            <a:br>
              <a:rPr lang="en-US" dirty="0"/>
            </a:br>
            <a:endParaRPr lang="en-US" dirty="0"/>
          </a:p>
        </p:txBody>
      </p:sp>
      <p:sp>
        <p:nvSpPr>
          <p:cNvPr id="8" name="Rectangle 7"/>
          <p:cNvSpPr/>
          <p:nvPr/>
        </p:nvSpPr>
        <p:spPr>
          <a:xfrm>
            <a:off x="419098" y="2695491"/>
            <a:ext cx="8305800" cy="3631763"/>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3B8EDE"/>
                </a:solidFill>
                <a:effectLst/>
                <a:uLnTx/>
                <a:uFillTx/>
                <a:latin typeface="Calibri"/>
                <a:ea typeface="+mn-ea"/>
                <a:cs typeface="+mn-cs"/>
              </a:rPr>
              <a:t>Who Gets to Know What?</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sz="3000" b="1" dirty="0">
                <a:solidFill>
                  <a:srgbClr val="3B8EDE"/>
                </a:solidFill>
                <a:latin typeface="Calibri"/>
              </a:rPr>
              <a:t>Understanding the Law on </a:t>
            </a:r>
            <a:r>
              <a:rPr kumimoji="0" lang="en-US" sz="3000" b="1" i="0" u="none" strike="noStrike" kern="1200" cap="none" spc="0" normalizeH="0" baseline="0" noProof="0" dirty="0">
                <a:ln>
                  <a:noFill/>
                </a:ln>
                <a:solidFill>
                  <a:srgbClr val="3B8EDE"/>
                </a:solidFill>
                <a:effectLst/>
                <a:uLnTx/>
                <a:uFillTx/>
                <a:latin typeface="Calibri"/>
                <a:ea typeface="+mn-ea"/>
                <a:cs typeface="+mn-cs"/>
              </a:rPr>
              <a:t>Confidentiality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3B8EDE"/>
                </a:solidFill>
                <a:effectLst/>
                <a:uLnTx/>
                <a:uFillTx/>
                <a:latin typeface="Calibri"/>
                <a:ea typeface="+mn-ea"/>
                <a:cs typeface="+mn-cs"/>
              </a:rPr>
              <a:t>and Information Sharing</a:t>
            </a:r>
            <a:endParaRPr kumimoji="0" lang="en-US" sz="2800" b="1" i="0" u="none" strike="noStrike" kern="1200" cap="none" spc="0" normalizeH="0" baseline="0" noProof="0" dirty="0">
              <a:ln>
                <a:noFill/>
              </a:ln>
              <a:solidFill>
                <a:srgbClr val="D87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D87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b="1" dirty="0">
              <a:solidFill>
                <a:srgbClr val="D87900"/>
              </a:solidFill>
              <a:latin typeface="Calibri"/>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dirty="0">
              <a:solidFill>
                <a:prstClr val="black"/>
              </a:solidFill>
              <a:latin typeface="Calibri"/>
            </a:endParaRPr>
          </a:p>
        </p:txBody>
      </p:sp>
      <p:pic>
        <p:nvPicPr>
          <p:cNvPr id="5" name="Picture 4">
            <a:extLst>
              <a:ext uri="{FF2B5EF4-FFF2-40B4-BE49-F238E27FC236}">
                <a16:creationId xmlns:a16="http://schemas.microsoft.com/office/drawing/2014/main" id="{EDC673AF-DAE0-4542-8B98-34E845841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79570"/>
            <a:ext cx="6705600" cy="1488165"/>
          </a:xfrm>
          <a:prstGeom prst="rect">
            <a:avLst/>
          </a:prstGeom>
        </p:spPr>
      </p:pic>
      <p:sp>
        <p:nvSpPr>
          <p:cNvPr id="9" name="Subtitle 2">
            <a:extLst>
              <a:ext uri="{FF2B5EF4-FFF2-40B4-BE49-F238E27FC236}">
                <a16:creationId xmlns:a16="http://schemas.microsoft.com/office/drawing/2014/main" id="{38F064BB-C452-9D4E-88F7-D98CC66EA9A0}"/>
              </a:ext>
            </a:extLst>
          </p:cNvPr>
          <p:cNvSpPr txBox="1">
            <a:spLocks/>
          </p:cNvSpPr>
          <p:nvPr/>
        </p:nvSpPr>
        <p:spPr>
          <a:xfrm>
            <a:off x="1510671" y="1611698"/>
            <a:ext cx="6122655" cy="9811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aw,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thics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G</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overnance for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A</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ll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eaders, including an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O</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verview of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N</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ew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merging Issues</a:t>
            </a: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510760527"/>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99C4-5653-7B6D-4502-9772E35AF8C8}"/>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24D01E12-263B-9246-7743-9BF4829C43B3}"/>
              </a:ext>
            </a:extLst>
          </p:cNvPr>
          <p:cNvSpPr>
            <a:spLocks noGrp="1"/>
          </p:cNvSpPr>
          <p:nvPr>
            <p:ph idx="1"/>
          </p:nvPr>
        </p:nvSpPr>
        <p:spPr/>
        <p:txBody>
          <a:bodyPr/>
          <a:lstStyle/>
          <a:p>
            <a:pPr defTabSz="457200" eaLnBrk="0" fontAlgn="base" hangingPunct="0">
              <a:spcBef>
                <a:spcPct val="0"/>
              </a:spcBef>
              <a:spcAft>
                <a:spcPct val="0"/>
              </a:spcAft>
              <a:defRPr/>
            </a:pPr>
            <a:r>
              <a:rPr lang="en-US" b="1" dirty="0">
                <a:solidFill>
                  <a:srgbClr val="000000"/>
                </a:solidFill>
              </a:rPr>
              <a:t>David Nash, Esq., </a:t>
            </a:r>
            <a:r>
              <a:rPr lang="en-US" i="1" dirty="0">
                <a:solidFill>
                  <a:srgbClr val="000000"/>
                </a:solidFill>
              </a:rPr>
              <a:t>Director of Legal Education and National Outreach</a:t>
            </a:r>
          </a:p>
          <a:p>
            <a:r>
              <a:rPr lang="en-US" b="1" dirty="0"/>
              <a:t>Rebecca Gold</a:t>
            </a:r>
            <a:r>
              <a:rPr lang="en-US" dirty="0"/>
              <a:t>, </a:t>
            </a:r>
            <a:r>
              <a:rPr lang="en-US" i="1" dirty="0"/>
              <a:t>LEGAL ONE Consultant </a:t>
            </a:r>
          </a:p>
        </p:txBody>
      </p:sp>
      <p:sp>
        <p:nvSpPr>
          <p:cNvPr id="4" name="Slide Number Placeholder 3">
            <a:extLst>
              <a:ext uri="{FF2B5EF4-FFF2-40B4-BE49-F238E27FC236}">
                <a16:creationId xmlns:a16="http://schemas.microsoft.com/office/drawing/2014/main" id="{67EF2F7A-CDD9-D1ED-0B7F-BA36450BA21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413736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DISCLAIMER</a:t>
            </a:r>
          </a:p>
        </p:txBody>
      </p:sp>
      <p:sp>
        <p:nvSpPr>
          <p:cNvPr id="3" name="Content Placeholder 2"/>
          <p:cNvSpPr>
            <a:spLocks noGrp="1"/>
          </p:cNvSpPr>
          <p:nvPr>
            <p:ph idx="1"/>
          </p:nvPr>
        </p:nvSpPr>
        <p:spPr/>
        <p:txBody>
          <a:bodyPr/>
          <a:lstStyle/>
          <a:p>
            <a:pPr marL="0" indent="0" algn="ctr">
              <a:buNone/>
            </a:pPr>
            <a:r>
              <a:rPr lang="en-US" sz="2200" dirty="0"/>
              <a:t>This presentation is intended as a summary of law only and is not meant as legal advice. </a:t>
            </a:r>
            <a:r>
              <a:rPr lang="en-US" sz="2200" b="1" dirty="0"/>
              <a:t>Please consult your attorney to obtain legal advice.</a:t>
            </a:r>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r>
              <a:rPr lang="en-US" sz="20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p>
          <a:p>
            <a:pPr marL="0" indent="0" algn="ctr">
              <a:buNone/>
            </a:pPr>
            <a:endParaRPr lang="en-US" sz="2200" dirty="0"/>
          </a:p>
        </p:txBody>
      </p:sp>
      <p:sp>
        <p:nvSpPr>
          <p:cNvPr id="4" name="Slide Number Placeholder 3">
            <a:extLst>
              <a:ext uri="{FF2B5EF4-FFF2-40B4-BE49-F238E27FC236}">
                <a16:creationId xmlns:a16="http://schemas.microsoft.com/office/drawing/2014/main" id="{94191B65-4F19-DB4D-AB0C-8EFAA9351167}"/>
              </a:ext>
            </a:extLst>
          </p:cNvPr>
          <p:cNvSpPr>
            <a:spLocks noGrp="1"/>
          </p:cNvSpPr>
          <p:nvPr>
            <p:ph type="sldNum" sz="quarter" idx="12"/>
          </p:nvPr>
        </p:nvSpPr>
        <p:spPr/>
        <p:txBody>
          <a:bodyPr/>
          <a:lstStyle/>
          <a:p>
            <a:pPr defTabSz="457189">
              <a:defRPr/>
            </a:pPr>
            <a:fld id="{E443D2D3-79D4-425E-A51E-1C8F275C5E7B}" type="slidenum">
              <a:rPr lang="en-US">
                <a:solidFill>
                  <a:prstClr val="black">
                    <a:lumMod val="50000"/>
                    <a:lumOff val="50000"/>
                  </a:prstClr>
                </a:solidFill>
                <a:latin typeface="Calibri"/>
              </a:rPr>
              <a:pPr defTabSz="457189">
                <a:defRPr/>
              </a:pPr>
              <a:t>14</a:t>
            </a:fld>
            <a:endParaRPr lang="en-US" dirty="0">
              <a:solidFill>
                <a:prstClr val="black">
                  <a:lumMod val="50000"/>
                  <a:lumOff val="50000"/>
                </a:prstClr>
              </a:solidFill>
              <a:latin typeface="Calibri"/>
            </a:endParaRPr>
          </a:p>
        </p:txBody>
      </p:sp>
      <p:pic>
        <p:nvPicPr>
          <p:cNvPr id="1026" name="Picture 2" descr="C:\Users\tmoore\AppData\Local\Microsoft\Windows\Temporary Internet Files\Content.IE5\8YGQJA2R\MC900318880[2].wmf"/>
          <p:cNvPicPr>
            <a:picLocks noChangeAspect="1" noChangeArrowheads="1"/>
          </p:cNvPicPr>
          <p:nvPr/>
        </p:nvPicPr>
        <p:blipFill>
          <a:blip r:embed="rId2" cstate="print"/>
          <a:srcRect/>
          <a:stretch>
            <a:fillRect/>
          </a:stretch>
        </p:blipFill>
        <p:spPr bwMode="auto">
          <a:xfrm>
            <a:off x="3931920" y="2959895"/>
            <a:ext cx="1280160" cy="1121664"/>
          </a:xfrm>
          <a:prstGeom prst="rect">
            <a:avLst/>
          </a:prstGeom>
          <a:noFill/>
        </p:spPr>
      </p:pic>
    </p:spTree>
    <p:extLst>
      <p:ext uri="{BB962C8B-B14F-4D97-AF65-F5344CB8AC3E}">
        <p14:creationId xmlns:p14="http://schemas.microsoft.com/office/powerpoint/2010/main" val="190769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0D2A-8F6C-4A18-3756-36C35AA37E02}"/>
              </a:ext>
            </a:extLst>
          </p:cNvPr>
          <p:cNvSpPr>
            <a:spLocks noGrp="1"/>
          </p:cNvSpPr>
          <p:nvPr>
            <p:ph type="title"/>
          </p:nvPr>
        </p:nvSpPr>
        <p:spPr/>
        <p:txBody>
          <a:bodyPr/>
          <a:lstStyle/>
          <a:p>
            <a:r>
              <a:rPr lang="en-US" dirty="0"/>
              <a:t>Key Topics</a:t>
            </a:r>
          </a:p>
        </p:txBody>
      </p:sp>
      <p:sp>
        <p:nvSpPr>
          <p:cNvPr id="3" name="Content Placeholder 2">
            <a:extLst>
              <a:ext uri="{FF2B5EF4-FFF2-40B4-BE49-F238E27FC236}">
                <a16:creationId xmlns:a16="http://schemas.microsoft.com/office/drawing/2014/main" id="{C52C08DA-6680-23C0-BEA4-AD46518CEF62}"/>
              </a:ext>
            </a:extLst>
          </p:cNvPr>
          <p:cNvSpPr>
            <a:spLocks noGrp="1"/>
          </p:cNvSpPr>
          <p:nvPr>
            <p:ph idx="1"/>
          </p:nvPr>
        </p:nvSpPr>
        <p:spPr>
          <a:xfrm>
            <a:off x="457200" y="1249680"/>
            <a:ext cx="8229600" cy="5537199"/>
          </a:xfrm>
        </p:spPr>
        <p:txBody>
          <a:bodyPr>
            <a:normAutofit lnSpcReduction="10000"/>
          </a:bodyPr>
          <a:lstStyle/>
          <a:p>
            <a:r>
              <a:rPr lang="en-US" dirty="0"/>
              <a:t>Overview of Relevant Laws on Confidentiality and Information Sharing</a:t>
            </a:r>
          </a:p>
          <a:p>
            <a:r>
              <a:rPr lang="en-US" dirty="0"/>
              <a:t>FERPA, HIPAA and Other Student Privacy Protections</a:t>
            </a:r>
          </a:p>
          <a:p>
            <a:r>
              <a:rPr lang="en-US" dirty="0"/>
              <a:t>OPRA 2.0 – Understanding the Revised Open Public Records Act</a:t>
            </a:r>
          </a:p>
          <a:p>
            <a:r>
              <a:rPr lang="en-US" dirty="0"/>
              <a:t>Open Public Meetings Act</a:t>
            </a:r>
          </a:p>
          <a:p>
            <a:r>
              <a:rPr lang="en-US" dirty="0"/>
              <a:t>IDEA and Section 504</a:t>
            </a:r>
          </a:p>
          <a:p>
            <a:r>
              <a:rPr lang="en-US" dirty="0"/>
              <a:t>Working with Law Enforcement</a:t>
            </a:r>
          </a:p>
          <a:p>
            <a:r>
              <a:rPr lang="en-US" dirty="0"/>
              <a:t>Employee Privacy and the Board of Education</a:t>
            </a:r>
          </a:p>
          <a:p>
            <a:endParaRPr lang="en-US" dirty="0"/>
          </a:p>
        </p:txBody>
      </p:sp>
      <p:sp>
        <p:nvSpPr>
          <p:cNvPr id="4" name="Slide Number Placeholder 3">
            <a:extLst>
              <a:ext uri="{FF2B5EF4-FFF2-40B4-BE49-F238E27FC236}">
                <a16:creationId xmlns:a16="http://schemas.microsoft.com/office/drawing/2014/main" id="{A5036581-E5D2-1E21-2042-8616A84A9E7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42107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C779-3BA1-8FF4-A112-C1A69A91E7DE}"/>
              </a:ext>
            </a:extLst>
          </p:cNvPr>
          <p:cNvSpPr>
            <a:spLocks noGrp="1"/>
          </p:cNvSpPr>
          <p:nvPr>
            <p:ph type="title"/>
          </p:nvPr>
        </p:nvSpPr>
        <p:spPr/>
        <p:txBody>
          <a:bodyPr/>
          <a:lstStyle/>
          <a:p>
            <a:r>
              <a:rPr lang="en-US" dirty="0"/>
              <a:t>scenarios</a:t>
            </a:r>
          </a:p>
        </p:txBody>
      </p:sp>
    </p:spTree>
    <p:extLst>
      <p:ext uri="{BB962C8B-B14F-4D97-AF65-F5344CB8AC3E}">
        <p14:creationId xmlns:p14="http://schemas.microsoft.com/office/powerpoint/2010/main" val="407962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AEB5-11D2-81B3-19BC-818EA9AC8C2D}"/>
              </a:ext>
            </a:extLst>
          </p:cNvPr>
          <p:cNvSpPr>
            <a:spLocks noGrp="1"/>
          </p:cNvSpPr>
          <p:nvPr>
            <p:ph type="title"/>
          </p:nvPr>
        </p:nvSpPr>
        <p:spPr/>
        <p:txBody>
          <a:bodyPr>
            <a:normAutofit/>
          </a:bodyPr>
          <a:lstStyle/>
          <a:p>
            <a:r>
              <a:rPr lang="en-US" dirty="0"/>
              <a:t>Scenario 1 Student with Disability</a:t>
            </a:r>
          </a:p>
        </p:txBody>
      </p:sp>
      <p:sp>
        <p:nvSpPr>
          <p:cNvPr id="3" name="Content Placeholder 2">
            <a:extLst>
              <a:ext uri="{FF2B5EF4-FFF2-40B4-BE49-F238E27FC236}">
                <a16:creationId xmlns:a16="http://schemas.microsoft.com/office/drawing/2014/main" id="{5A289E66-36E4-35F8-3AFA-5EE2B4472EF4}"/>
              </a:ext>
            </a:extLst>
          </p:cNvPr>
          <p:cNvSpPr>
            <a:spLocks noGrp="1"/>
          </p:cNvSpPr>
          <p:nvPr>
            <p:ph idx="1"/>
          </p:nvPr>
        </p:nvSpPr>
        <p:spPr/>
        <p:txBody>
          <a:bodyPr>
            <a:normAutofit fontScale="77500" lnSpcReduction="20000"/>
          </a:bodyPr>
          <a:lstStyle/>
          <a:p>
            <a:r>
              <a:rPr lang="en-US" dirty="0"/>
              <a:t>You have a contracted bus driver.  Does the driver have a need to know about students on the bus who may require administration of emergency meds? Or that require other accommodations on the bus? </a:t>
            </a:r>
          </a:p>
          <a:p>
            <a:r>
              <a:rPr lang="en-US" dirty="0"/>
              <a:t>Can an outside contractor be provided information about what is in an IEP or 504 plan? If so, when? </a:t>
            </a:r>
          </a:p>
          <a:p>
            <a:r>
              <a:rPr lang="en-US" dirty="0"/>
              <a:t>You have a Substitute Teacher subbing in a classroom with Classified Students.  Is the Substitute Teacher supposed to be informed about what is in a student’s IEP and/or 504 Plan?</a:t>
            </a:r>
          </a:p>
          <a:p>
            <a:r>
              <a:rPr lang="en-US" dirty="0"/>
              <a:t>A student has diabetes but the parents thinks he can manage his own care and don’t want any school staff to know about his condition.  What do you do?</a:t>
            </a:r>
          </a:p>
          <a:p>
            <a:endParaRPr lang="en-US" dirty="0"/>
          </a:p>
          <a:p>
            <a:endParaRPr lang="en-US" dirty="0"/>
          </a:p>
        </p:txBody>
      </p:sp>
      <p:sp>
        <p:nvSpPr>
          <p:cNvPr id="4" name="Slide Number Placeholder 3">
            <a:extLst>
              <a:ext uri="{FF2B5EF4-FFF2-40B4-BE49-F238E27FC236}">
                <a16:creationId xmlns:a16="http://schemas.microsoft.com/office/drawing/2014/main" id="{DD444FB2-E004-D7D3-4272-854E786C29F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1311456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8905-4019-B771-1FAB-06C0E7825FBE}"/>
              </a:ext>
            </a:extLst>
          </p:cNvPr>
          <p:cNvSpPr>
            <a:spLocks noGrp="1"/>
          </p:cNvSpPr>
          <p:nvPr>
            <p:ph type="title"/>
          </p:nvPr>
        </p:nvSpPr>
        <p:spPr/>
        <p:txBody>
          <a:bodyPr>
            <a:normAutofit/>
          </a:bodyPr>
          <a:lstStyle/>
          <a:p>
            <a:r>
              <a:rPr lang="en-US" sz="4000" dirty="0"/>
              <a:t>Scenario 2 – OPRA 2.0</a:t>
            </a:r>
            <a:endParaRPr lang="en-US" dirty="0"/>
          </a:p>
        </p:txBody>
      </p:sp>
      <p:sp>
        <p:nvSpPr>
          <p:cNvPr id="3" name="Content Placeholder 2">
            <a:extLst>
              <a:ext uri="{FF2B5EF4-FFF2-40B4-BE49-F238E27FC236}">
                <a16:creationId xmlns:a16="http://schemas.microsoft.com/office/drawing/2014/main" id="{28051D75-7B61-E6B8-25CC-3DC9A782D834}"/>
              </a:ext>
            </a:extLst>
          </p:cNvPr>
          <p:cNvSpPr>
            <a:spLocks noGrp="1"/>
          </p:cNvSpPr>
          <p:nvPr>
            <p:ph idx="1"/>
          </p:nvPr>
        </p:nvSpPr>
        <p:spPr>
          <a:xfrm>
            <a:off x="373039" y="1476731"/>
            <a:ext cx="8466161" cy="5060547"/>
          </a:xfrm>
        </p:spPr>
        <p:txBody>
          <a:bodyPr>
            <a:normAutofit lnSpcReduction="10000"/>
          </a:bodyPr>
          <a:lstStyle/>
          <a:p>
            <a:r>
              <a:rPr lang="en-US" dirty="0"/>
              <a:t>Mr. Nudge is a regular attendee at school board meetings.  Each month, he gets up, vents about an issue where he says the district is “burying the truth.”  This month, he claims that the district’s legal fees are out of control.  He demands to know how much the board attorney is paid per hour, what cases he is working on, who he is meeting with from the district, and demanded to see all settlement agreements reached between the district and other parties over the past year.</a:t>
            </a:r>
          </a:p>
        </p:txBody>
      </p:sp>
      <p:sp>
        <p:nvSpPr>
          <p:cNvPr id="4" name="Slide Number Placeholder 3">
            <a:extLst>
              <a:ext uri="{FF2B5EF4-FFF2-40B4-BE49-F238E27FC236}">
                <a16:creationId xmlns:a16="http://schemas.microsoft.com/office/drawing/2014/main" id="{00538C70-FF7F-3BCB-41EC-797495F165F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183253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AE63-30F0-FA9D-7697-9591C67B7A37}"/>
              </a:ext>
            </a:extLst>
          </p:cNvPr>
          <p:cNvSpPr>
            <a:spLocks noGrp="1"/>
          </p:cNvSpPr>
          <p:nvPr>
            <p:ph type="title"/>
          </p:nvPr>
        </p:nvSpPr>
        <p:spPr/>
        <p:txBody>
          <a:bodyPr/>
          <a:lstStyle/>
          <a:p>
            <a:r>
              <a:rPr lang="en-US" dirty="0"/>
              <a:t>Scenario 3 – BOE Public Comments</a:t>
            </a:r>
          </a:p>
        </p:txBody>
      </p:sp>
      <p:sp>
        <p:nvSpPr>
          <p:cNvPr id="3" name="Content Placeholder 2">
            <a:extLst>
              <a:ext uri="{FF2B5EF4-FFF2-40B4-BE49-F238E27FC236}">
                <a16:creationId xmlns:a16="http://schemas.microsoft.com/office/drawing/2014/main" id="{BAB53B41-21E6-93B9-7CA2-6BF431F99D67}"/>
              </a:ext>
            </a:extLst>
          </p:cNvPr>
          <p:cNvSpPr>
            <a:spLocks noGrp="1"/>
          </p:cNvSpPr>
          <p:nvPr>
            <p:ph idx="1"/>
          </p:nvPr>
        </p:nvSpPr>
        <p:spPr>
          <a:xfrm>
            <a:off x="457200" y="1600206"/>
            <a:ext cx="8229600" cy="4878831"/>
          </a:xfrm>
        </p:spPr>
        <p:txBody>
          <a:bodyPr>
            <a:normAutofit fontScale="70000" lnSpcReduction="20000"/>
          </a:bodyPr>
          <a:lstStyle/>
          <a:p>
            <a:r>
              <a:rPr lang="en-US" dirty="0"/>
              <a:t>For the first time in 20 years, the Superior High School football team has not made the state playoffs, after losing their final 3 games.  It is also the first year that the new head football coach, Mr. Upbeat, has been on the job.</a:t>
            </a:r>
          </a:p>
          <a:p>
            <a:r>
              <a:rPr lang="en-US" dirty="0"/>
              <a:t>At a board meeting following the last football game, several community members get up to speak, and call for the firing of both Mr. Upbeat AND the district’s Athletic Director, Ms. Caring.</a:t>
            </a:r>
          </a:p>
          <a:p>
            <a:r>
              <a:rPr lang="en-US" dirty="0"/>
              <a:t>After the 8</a:t>
            </a:r>
            <a:r>
              <a:rPr lang="en-US" baseline="30000" dirty="0"/>
              <a:t>th</a:t>
            </a:r>
            <a:r>
              <a:rPr lang="en-US" dirty="0"/>
              <a:t> speaker on the subject, the Board President says “Look. I understand how you all feel.  I am frustrated too.  Hey, we always assess coaches every year, and believe me we are going to look very closely after this year’s epic collapse in the last 3 games.  But as for the A.D., we should slow down before calling to end someone’s career.  The public doesn’t know everything Ms. Caring has been going through over the past year..  Believe me, she has had some challenges.  I wish I could say more, but I can’t.”</a:t>
            </a:r>
          </a:p>
          <a:p>
            <a:r>
              <a:rPr lang="en-US" dirty="0"/>
              <a:t>What legal issues are raised?  How should this be addressed?</a:t>
            </a:r>
          </a:p>
        </p:txBody>
      </p:sp>
      <p:sp>
        <p:nvSpPr>
          <p:cNvPr id="4" name="Slide Number Placeholder 3">
            <a:extLst>
              <a:ext uri="{FF2B5EF4-FFF2-40B4-BE49-F238E27FC236}">
                <a16:creationId xmlns:a16="http://schemas.microsoft.com/office/drawing/2014/main" id="{D3EEFBD9-98FB-D9F4-A072-17A5309F60C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163746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8">
            <a:extLst>
              <a:ext uri="{FF2B5EF4-FFF2-40B4-BE49-F238E27FC236}">
                <a16:creationId xmlns:a16="http://schemas.microsoft.com/office/drawing/2014/main" id="{65AD9CAD-41EA-4315-BE2D-541C7CD929E6}"/>
              </a:ext>
            </a:extLst>
          </p:cNvPr>
          <p:cNvGrpSpPr/>
          <p:nvPr/>
        </p:nvGrpSpPr>
        <p:grpSpPr>
          <a:xfrm>
            <a:off x="3257121" y="6186967"/>
            <a:ext cx="3704408" cy="586546"/>
            <a:chOff x="0" y="0"/>
            <a:chExt cx="1360221" cy="215374"/>
          </a:xfrm>
          <a:solidFill>
            <a:schemeClr val="bg1"/>
          </a:solidFill>
        </p:grpSpPr>
        <p:sp>
          <p:nvSpPr>
            <p:cNvPr id="29" name="Freeform 19">
              <a:extLst>
                <a:ext uri="{FF2B5EF4-FFF2-40B4-BE49-F238E27FC236}">
                  <a16:creationId xmlns:a16="http://schemas.microsoft.com/office/drawing/2014/main" id="{99866E64-D69C-4772-A306-D23E1E1D75BC}"/>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0" name="TextBox 20">
              <a:extLst>
                <a:ext uri="{FF2B5EF4-FFF2-40B4-BE49-F238E27FC236}">
                  <a16:creationId xmlns:a16="http://schemas.microsoft.com/office/drawing/2014/main" id="{3142FACF-B729-449A-B32B-41E778225D85}"/>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1020872" y="6505425"/>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4457998" y="6247651"/>
            <a:ext cx="5199508" cy="587642"/>
            <a:chOff x="0" y="0"/>
            <a:chExt cx="1616602" cy="182706"/>
          </a:xfrm>
        </p:grpSpPr>
        <p:sp>
          <p:nvSpPr>
            <p:cNvPr id="6" name="Freeform 6"/>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7" name="TextBox 7"/>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551931" y="2567867"/>
            <a:ext cx="299182" cy="29918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10" name="TextBox 10"/>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1100"/>
            </a:p>
          </p:txBody>
        </p:sp>
      </p:grpSp>
      <p:grpSp>
        <p:nvGrpSpPr>
          <p:cNvPr id="11" name="Group 11"/>
          <p:cNvGrpSpPr/>
          <p:nvPr/>
        </p:nvGrpSpPr>
        <p:grpSpPr>
          <a:xfrm>
            <a:off x="7938812" y="570205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4" name="Group 14"/>
          <p:cNvGrpSpPr/>
          <p:nvPr/>
        </p:nvGrpSpPr>
        <p:grpSpPr>
          <a:xfrm>
            <a:off x="-628751" y="878569"/>
            <a:ext cx="7086879" cy="607119"/>
            <a:chOff x="0" y="0"/>
            <a:chExt cx="1680895" cy="182706"/>
          </a:xfrm>
        </p:grpSpPr>
        <p:sp>
          <p:nvSpPr>
            <p:cNvPr id="15" name="Freeform 15"/>
            <p:cNvSpPr/>
            <p:nvPr/>
          </p:nvSpPr>
          <p:spPr>
            <a:xfrm>
              <a:off x="0" y="0"/>
              <a:ext cx="1680894" cy="182706"/>
            </a:xfrm>
            <a:custGeom>
              <a:avLst/>
              <a:gdLst/>
              <a:ahLst/>
              <a:cxnLst/>
              <a:rect l="l" t="t" r="r" b="b"/>
              <a:pathLst>
                <a:path w="1680894" h="182706">
                  <a:moveTo>
                    <a:pt x="203200" y="0"/>
                  </a:moveTo>
                  <a:lnTo>
                    <a:pt x="1680894" y="0"/>
                  </a:lnTo>
                  <a:lnTo>
                    <a:pt x="1477694" y="182706"/>
                  </a:lnTo>
                  <a:lnTo>
                    <a:pt x="0" y="182706"/>
                  </a:lnTo>
                  <a:lnTo>
                    <a:pt x="203200" y="0"/>
                  </a:lnTo>
                  <a:close/>
                </a:path>
              </a:pathLst>
            </a:custGeom>
            <a:solidFill>
              <a:srgbClr val="011643"/>
            </a:solidFill>
            <a:ln cap="sq">
              <a:noFill/>
              <a:prstDash val="solid"/>
              <a:miter/>
            </a:ln>
          </p:spPr>
        </p:sp>
        <p:sp>
          <p:nvSpPr>
            <p:cNvPr id="16" name="TextBox 16"/>
            <p:cNvSpPr txBox="1"/>
            <p:nvPr/>
          </p:nvSpPr>
          <p:spPr>
            <a:xfrm>
              <a:off x="101600" y="-38100"/>
              <a:ext cx="1477695"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7" name="Group 17"/>
          <p:cNvGrpSpPr/>
          <p:nvPr/>
        </p:nvGrpSpPr>
        <p:grpSpPr>
          <a:xfrm>
            <a:off x="-1372984" y="702094"/>
            <a:ext cx="7782251" cy="607119"/>
            <a:chOff x="0" y="0"/>
            <a:chExt cx="1764186" cy="182706"/>
          </a:xfrm>
        </p:grpSpPr>
        <p:sp>
          <p:nvSpPr>
            <p:cNvPr id="18" name="Freeform 18"/>
            <p:cNvSpPr/>
            <p:nvPr/>
          </p:nvSpPr>
          <p:spPr>
            <a:xfrm>
              <a:off x="0" y="0"/>
              <a:ext cx="1764186" cy="182706"/>
            </a:xfrm>
            <a:custGeom>
              <a:avLst/>
              <a:gdLst/>
              <a:ahLst/>
              <a:cxnLst/>
              <a:rect l="l" t="t" r="r" b="b"/>
              <a:pathLst>
                <a:path w="1764186" h="182706">
                  <a:moveTo>
                    <a:pt x="203200" y="0"/>
                  </a:moveTo>
                  <a:lnTo>
                    <a:pt x="1764186" y="0"/>
                  </a:lnTo>
                  <a:lnTo>
                    <a:pt x="1560986" y="182706"/>
                  </a:lnTo>
                  <a:lnTo>
                    <a:pt x="0" y="182706"/>
                  </a:lnTo>
                  <a:lnTo>
                    <a:pt x="203200" y="0"/>
                  </a:lnTo>
                  <a:close/>
                </a:path>
              </a:pathLst>
            </a:custGeom>
            <a:solidFill>
              <a:srgbClr val="FFFFFF"/>
            </a:solidFill>
            <a:ln w="104775" cap="sq">
              <a:solidFill>
                <a:srgbClr val="677FBE"/>
              </a:solidFill>
              <a:prstDash val="solid"/>
              <a:miter/>
            </a:ln>
          </p:spPr>
        </p:sp>
        <p:sp>
          <p:nvSpPr>
            <p:cNvPr id="19" name="TextBox 19"/>
            <p:cNvSpPr txBox="1"/>
            <p:nvPr/>
          </p:nvSpPr>
          <p:spPr>
            <a:xfrm>
              <a:off x="101600" y="-38100"/>
              <a:ext cx="1560986" cy="220806"/>
            </a:xfrm>
            <a:prstGeom prst="rect">
              <a:avLst/>
            </a:prstGeom>
          </p:spPr>
          <p:txBody>
            <a:bodyPr lIns="25400" tIns="25400" rIns="25400" bIns="25400" rtlCol="0" anchor="ctr"/>
            <a:lstStyle/>
            <a:p>
              <a:pPr algn="ctr">
                <a:lnSpc>
                  <a:spcPts val="1330"/>
                </a:lnSpc>
                <a:spcBef>
                  <a:spcPct val="0"/>
                </a:spcBef>
              </a:pPr>
              <a:endParaRPr sz="900"/>
            </a:p>
          </p:txBody>
        </p:sp>
      </p:grpSp>
      <p:sp>
        <p:nvSpPr>
          <p:cNvPr id="20" name="Freeform 20"/>
          <p:cNvSpPr/>
          <p:nvPr/>
        </p:nvSpPr>
        <p:spPr>
          <a:xfrm flipV="1">
            <a:off x="6184991" y="-490534"/>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22"/>
          <p:cNvSpPr/>
          <p:nvPr/>
        </p:nvSpPr>
        <p:spPr>
          <a:xfrm>
            <a:off x="8161477" y="614000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24" name="TextBox 24"/>
          <p:cNvSpPr txBox="1"/>
          <p:nvPr/>
        </p:nvSpPr>
        <p:spPr>
          <a:xfrm>
            <a:off x="963066" y="2974191"/>
            <a:ext cx="4588109" cy="490134"/>
          </a:xfrm>
          <a:prstGeom prst="rect">
            <a:avLst/>
          </a:prstGeom>
        </p:spPr>
        <p:txBody>
          <a:bodyPr wrap="square" lIns="0" tIns="0" rIns="0" bIns="0" rtlCol="0" anchor="t">
            <a:spAutoFit/>
          </a:bodyPr>
          <a:lstStyle/>
          <a:p>
            <a:pPr>
              <a:lnSpc>
                <a:spcPts val="1783"/>
              </a:lnSpc>
            </a:pPr>
            <a:r>
              <a:rPr lang="en-US" sz="2400" dirty="0">
                <a:solidFill>
                  <a:srgbClr val="000000"/>
                </a:solidFill>
                <a:latin typeface="Poppins"/>
                <a:ea typeface="Poppins"/>
                <a:cs typeface="Poppins"/>
                <a:sym typeface="Poppins"/>
              </a:rPr>
              <a:t>NJSIG </a:t>
            </a:r>
          </a:p>
          <a:p>
            <a:pPr>
              <a:lnSpc>
                <a:spcPts val="1783"/>
              </a:lnSpc>
            </a:pPr>
            <a:r>
              <a:rPr lang="en-US" sz="2400" dirty="0">
                <a:solidFill>
                  <a:srgbClr val="000000"/>
                </a:solidFill>
                <a:latin typeface="Poppins"/>
                <a:ea typeface="Poppins"/>
                <a:cs typeface="Poppins"/>
                <a:sym typeface="Poppins"/>
              </a:rPr>
              <a:t>Executive Director</a:t>
            </a:r>
          </a:p>
        </p:txBody>
      </p:sp>
      <p:sp>
        <p:nvSpPr>
          <p:cNvPr id="25" name="TextBox 25"/>
          <p:cNvSpPr txBox="1"/>
          <p:nvPr/>
        </p:nvSpPr>
        <p:spPr>
          <a:xfrm>
            <a:off x="963066" y="2593181"/>
            <a:ext cx="3170097" cy="345736"/>
          </a:xfrm>
          <a:prstGeom prst="rect">
            <a:avLst/>
          </a:prstGeom>
        </p:spPr>
        <p:txBody>
          <a:bodyPr wrap="square" lIns="0" tIns="0" rIns="0" bIns="0" rtlCol="0" anchor="t">
            <a:spAutoFit/>
          </a:bodyPr>
          <a:lstStyle/>
          <a:p>
            <a:pPr>
              <a:lnSpc>
                <a:spcPts val="2388"/>
              </a:lnSpc>
            </a:pPr>
            <a:r>
              <a:rPr lang="en-US" sz="3200" b="1" dirty="0">
                <a:solidFill>
                  <a:srgbClr val="092882"/>
                </a:solidFill>
                <a:latin typeface="Poppins Bold"/>
                <a:ea typeface="Poppins Bold"/>
                <a:cs typeface="Poppins Bold"/>
                <a:sym typeface="Poppins Bold"/>
              </a:rPr>
              <a:t>Jill Deitch, Esq. </a:t>
            </a:r>
          </a:p>
        </p:txBody>
      </p:sp>
      <p:sp>
        <p:nvSpPr>
          <p:cNvPr id="26" name="TextBox 26"/>
          <p:cNvSpPr txBox="1"/>
          <p:nvPr/>
        </p:nvSpPr>
        <p:spPr>
          <a:xfrm>
            <a:off x="372533" y="819720"/>
            <a:ext cx="5524616" cy="410369"/>
          </a:xfrm>
          <a:prstGeom prst="rect">
            <a:avLst/>
          </a:prstGeom>
        </p:spPr>
        <p:txBody>
          <a:bodyPr wrap="square" lIns="0" tIns="0" rIns="0" bIns="0" rtlCol="0" anchor="t">
            <a:spAutoFit/>
          </a:bodyPr>
          <a:lstStyle/>
          <a:p>
            <a:pPr>
              <a:lnSpc>
                <a:spcPts val="3214"/>
              </a:lnSpc>
            </a:pPr>
            <a:r>
              <a:rPr lang="en-US" sz="2800" b="1" dirty="0">
                <a:solidFill>
                  <a:srgbClr val="092882"/>
                </a:solidFill>
                <a:latin typeface="League Spartan"/>
                <a:ea typeface="League Spartan"/>
                <a:cs typeface="League Spartan"/>
                <a:sym typeface="League Spartan"/>
              </a:rPr>
              <a:t>NJSIG EXECUTIVE DIRECTOR</a:t>
            </a:r>
          </a:p>
        </p:txBody>
      </p:sp>
      <p:sp>
        <p:nvSpPr>
          <p:cNvPr id="31" name="Freeform 23">
            <a:extLst>
              <a:ext uri="{FF2B5EF4-FFF2-40B4-BE49-F238E27FC236}">
                <a16:creationId xmlns:a16="http://schemas.microsoft.com/office/drawing/2014/main" id="{B019D2FD-88E6-414D-A469-A3B777B9C9CC}"/>
              </a:ext>
            </a:extLst>
          </p:cNvPr>
          <p:cNvSpPr/>
          <p:nvPr/>
        </p:nvSpPr>
        <p:spPr>
          <a:xfrm>
            <a:off x="4922944" y="1852368"/>
            <a:ext cx="2741911" cy="3835679"/>
          </a:xfrm>
          <a:custGeom>
            <a:avLst/>
            <a:gdLst/>
            <a:ahLst/>
            <a:cxnLst/>
            <a:rect l="l" t="t" r="r" b="b"/>
            <a:pathLst>
              <a:path w="4737744" h="6627664">
                <a:moveTo>
                  <a:pt x="0" y="0"/>
                </a:moveTo>
                <a:lnTo>
                  <a:pt x="4737745" y="0"/>
                </a:lnTo>
                <a:lnTo>
                  <a:pt x="4737745" y="6627664"/>
                </a:lnTo>
                <a:lnTo>
                  <a:pt x="0" y="6627664"/>
                </a:lnTo>
                <a:lnTo>
                  <a:pt x="0" y="0"/>
                </a:lnTo>
                <a:close/>
              </a:path>
            </a:pathLst>
          </a:custGeom>
          <a:blipFill>
            <a:blip r:embed="rId5"/>
            <a:stretch>
              <a:fillRect l="-12569" r="-12569"/>
            </a:stretch>
          </a:blipFill>
          <a:ln cap="sq">
            <a:noFill/>
            <a:prstDash val="solid"/>
            <a:miter/>
          </a:ln>
        </p:spPr>
      </p:sp>
    </p:spTree>
    <p:extLst>
      <p:ext uri="{BB962C8B-B14F-4D97-AF65-F5344CB8AC3E}">
        <p14:creationId xmlns:p14="http://schemas.microsoft.com/office/powerpoint/2010/main" val="4238659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C9F3-78FB-66E6-BFC8-33D38E880867}"/>
              </a:ext>
            </a:extLst>
          </p:cNvPr>
          <p:cNvSpPr>
            <a:spLocks noGrp="1"/>
          </p:cNvSpPr>
          <p:nvPr>
            <p:ph type="title"/>
          </p:nvPr>
        </p:nvSpPr>
        <p:spPr/>
        <p:txBody>
          <a:bodyPr/>
          <a:lstStyle/>
          <a:p>
            <a:r>
              <a:rPr lang="en-US" dirty="0"/>
              <a:t>Overview of relevant laws</a:t>
            </a:r>
          </a:p>
        </p:txBody>
      </p:sp>
    </p:spTree>
    <p:extLst>
      <p:ext uri="{BB962C8B-B14F-4D97-AF65-F5344CB8AC3E}">
        <p14:creationId xmlns:p14="http://schemas.microsoft.com/office/powerpoint/2010/main" val="1130973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39D44-4284-E1FB-B2CF-232F078CACB4}"/>
              </a:ext>
            </a:extLst>
          </p:cNvPr>
          <p:cNvSpPr>
            <a:spLocks noGrp="1"/>
          </p:cNvSpPr>
          <p:nvPr>
            <p:ph type="title"/>
          </p:nvPr>
        </p:nvSpPr>
        <p:spPr/>
        <p:txBody>
          <a:bodyPr>
            <a:normAutofit fontScale="90000"/>
          </a:bodyPr>
          <a:lstStyle/>
          <a:p>
            <a:r>
              <a:rPr lang="en-US" dirty="0"/>
              <a:t>Key Laws Addressing Confidentiality and Information Sharing</a:t>
            </a:r>
          </a:p>
        </p:txBody>
      </p:sp>
      <p:sp>
        <p:nvSpPr>
          <p:cNvPr id="3" name="Content Placeholder 2">
            <a:extLst>
              <a:ext uri="{FF2B5EF4-FFF2-40B4-BE49-F238E27FC236}">
                <a16:creationId xmlns:a16="http://schemas.microsoft.com/office/drawing/2014/main" id="{FF1D0135-545F-D4DE-3D8D-2A95EE92B71C}"/>
              </a:ext>
            </a:extLst>
          </p:cNvPr>
          <p:cNvSpPr>
            <a:spLocks noGrp="1"/>
          </p:cNvSpPr>
          <p:nvPr>
            <p:ph idx="1"/>
          </p:nvPr>
        </p:nvSpPr>
        <p:spPr/>
        <p:txBody>
          <a:bodyPr>
            <a:normAutofit fontScale="77500" lnSpcReduction="20000"/>
          </a:bodyPr>
          <a:lstStyle/>
          <a:p>
            <a:r>
              <a:rPr lang="en-US" dirty="0"/>
              <a:t>FERPA </a:t>
            </a:r>
          </a:p>
          <a:p>
            <a:r>
              <a:rPr lang="en-US" dirty="0"/>
              <a:t>New Jersey Pupil Records</a:t>
            </a:r>
          </a:p>
          <a:p>
            <a:r>
              <a:rPr lang="en-US" dirty="0"/>
              <a:t>HIPAA</a:t>
            </a:r>
          </a:p>
          <a:p>
            <a:r>
              <a:rPr lang="en-US" dirty="0"/>
              <a:t>42 CFR Part 2</a:t>
            </a:r>
          </a:p>
          <a:p>
            <a:r>
              <a:rPr lang="en-US" dirty="0"/>
              <a:t>Code of Ethics for School Board Members</a:t>
            </a:r>
          </a:p>
          <a:p>
            <a:r>
              <a:rPr lang="en-US" dirty="0"/>
              <a:t>Open Public Records Act</a:t>
            </a:r>
          </a:p>
          <a:p>
            <a:r>
              <a:rPr lang="en-US" dirty="0"/>
              <a:t>Open Public Meetings Act</a:t>
            </a:r>
          </a:p>
          <a:p>
            <a:r>
              <a:rPr lang="en-US" dirty="0"/>
              <a:t>Rice Notice </a:t>
            </a:r>
          </a:p>
          <a:p>
            <a:r>
              <a:rPr lang="en-US" dirty="0"/>
              <a:t>Weingarten Rights</a:t>
            </a:r>
          </a:p>
          <a:p>
            <a:r>
              <a:rPr lang="en-US" dirty="0"/>
              <a:t>Tenure Hearing Law</a:t>
            </a:r>
          </a:p>
          <a:p>
            <a:r>
              <a:rPr lang="en-US" dirty="0"/>
              <a:t>Anti-Bullying Bill of Rights/Student Discipline Hearings</a:t>
            </a:r>
          </a:p>
          <a:p>
            <a:pPr marL="0" indent="0">
              <a:buNone/>
            </a:pPr>
            <a:endParaRPr lang="en-US" dirty="0"/>
          </a:p>
        </p:txBody>
      </p:sp>
      <p:sp>
        <p:nvSpPr>
          <p:cNvPr id="4" name="Slide Number Placeholder 3">
            <a:extLst>
              <a:ext uri="{FF2B5EF4-FFF2-40B4-BE49-F238E27FC236}">
                <a16:creationId xmlns:a16="http://schemas.microsoft.com/office/drawing/2014/main" id="{339497F5-FF5F-A75E-F4B1-6FB11C9B92A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1291563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B6D8-C3F6-774F-0ECF-E54E98D562EB}"/>
              </a:ext>
            </a:extLst>
          </p:cNvPr>
          <p:cNvSpPr>
            <a:spLocks noGrp="1"/>
          </p:cNvSpPr>
          <p:nvPr>
            <p:ph type="title"/>
          </p:nvPr>
        </p:nvSpPr>
        <p:spPr/>
        <p:txBody>
          <a:bodyPr/>
          <a:lstStyle/>
          <a:p>
            <a:r>
              <a:rPr lang="en-US" dirty="0"/>
              <a:t>Best Practice Consideration</a:t>
            </a:r>
          </a:p>
        </p:txBody>
      </p:sp>
      <p:sp>
        <p:nvSpPr>
          <p:cNvPr id="3" name="Content Placeholder 2">
            <a:extLst>
              <a:ext uri="{FF2B5EF4-FFF2-40B4-BE49-F238E27FC236}">
                <a16:creationId xmlns:a16="http://schemas.microsoft.com/office/drawing/2014/main" id="{C75F9966-A8D8-7825-FD86-188999C92748}"/>
              </a:ext>
            </a:extLst>
          </p:cNvPr>
          <p:cNvSpPr>
            <a:spLocks noGrp="1"/>
          </p:cNvSpPr>
          <p:nvPr>
            <p:ph idx="1"/>
          </p:nvPr>
        </p:nvSpPr>
        <p:spPr/>
        <p:txBody>
          <a:bodyPr>
            <a:normAutofit fontScale="92500" lnSpcReduction="20000"/>
          </a:bodyPr>
          <a:lstStyle/>
          <a:p>
            <a:r>
              <a:rPr lang="en-US" dirty="0"/>
              <a:t>Annual Training</a:t>
            </a:r>
          </a:p>
          <a:p>
            <a:r>
              <a:rPr lang="en-US" dirty="0"/>
              <a:t>Annual Confidentiality Agreement for All Staff</a:t>
            </a:r>
          </a:p>
          <a:p>
            <a:r>
              <a:rPr lang="en-US" dirty="0"/>
              <a:t>Given the importance of ensuring that all staff and contracted service providers understand and abide by confidentiality requirements, annual training and the signing of an annual agreement to abide by all confidentiality laws may reduce potential for violations</a:t>
            </a:r>
          </a:p>
          <a:p>
            <a:r>
              <a:rPr lang="en-US" dirty="0"/>
              <a:t>May also wish to consider stand alone confidentiality agreements in certain situations (e.g., for those on interview committees)</a:t>
            </a:r>
          </a:p>
        </p:txBody>
      </p:sp>
      <p:sp>
        <p:nvSpPr>
          <p:cNvPr id="4" name="Slide Number Placeholder 3">
            <a:extLst>
              <a:ext uri="{FF2B5EF4-FFF2-40B4-BE49-F238E27FC236}">
                <a16:creationId xmlns:a16="http://schemas.microsoft.com/office/drawing/2014/main" id="{603BD83C-7AE3-3769-35B4-DAB113168C6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val="791688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BC60A-1976-7057-FD2C-86DC926EDE8D}"/>
              </a:ext>
            </a:extLst>
          </p:cNvPr>
          <p:cNvSpPr>
            <a:spLocks noGrp="1"/>
          </p:cNvSpPr>
          <p:nvPr>
            <p:ph type="title"/>
          </p:nvPr>
        </p:nvSpPr>
        <p:spPr/>
        <p:txBody>
          <a:bodyPr/>
          <a:lstStyle/>
          <a:p>
            <a:r>
              <a:rPr lang="en-US" dirty="0"/>
              <a:t>Student privacy protections</a:t>
            </a:r>
          </a:p>
        </p:txBody>
      </p:sp>
    </p:spTree>
    <p:extLst>
      <p:ext uri="{BB962C8B-B14F-4D97-AF65-F5344CB8AC3E}">
        <p14:creationId xmlns:p14="http://schemas.microsoft.com/office/powerpoint/2010/main" val="3509069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B1AC-9B7E-AB0A-9F02-EFF507D9EC64}"/>
              </a:ext>
            </a:extLst>
          </p:cNvPr>
          <p:cNvSpPr>
            <a:spLocks noGrp="1"/>
          </p:cNvSpPr>
          <p:nvPr>
            <p:ph type="title"/>
          </p:nvPr>
        </p:nvSpPr>
        <p:spPr/>
        <p:txBody>
          <a:bodyPr/>
          <a:lstStyle/>
          <a:p>
            <a:r>
              <a:rPr lang="en-US" dirty="0"/>
              <a:t>Key Laws</a:t>
            </a:r>
          </a:p>
        </p:txBody>
      </p:sp>
      <p:sp>
        <p:nvSpPr>
          <p:cNvPr id="3" name="Content Placeholder 2">
            <a:extLst>
              <a:ext uri="{FF2B5EF4-FFF2-40B4-BE49-F238E27FC236}">
                <a16:creationId xmlns:a16="http://schemas.microsoft.com/office/drawing/2014/main" id="{079EAF8E-7A2D-6C0E-1F37-9F173CA2D92B}"/>
              </a:ext>
            </a:extLst>
          </p:cNvPr>
          <p:cNvSpPr>
            <a:spLocks noGrp="1"/>
          </p:cNvSpPr>
          <p:nvPr>
            <p:ph idx="1"/>
          </p:nvPr>
        </p:nvSpPr>
        <p:spPr/>
        <p:txBody>
          <a:bodyPr>
            <a:normAutofit lnSpcReduction="10000"/>
          </a:bodyPr>
          <a:lstStyle/>
          <a:p>
            <a:r>
              <a:rPr lang="en-US" dirty="0"/>
              <a:t>Student Confidentiality Protections</a:t>
            </a:r>
          </a:p>
          <a:p>
            <a:pPr lvl="1"/>
            <a:r>
              <a:rPr lang="en-US" dirty="0"/>
              <a:t>NJ Student Records Law</a:t>
            </a:r>
          </a:p>
          <a:p>
            <a:pPr lvl="1"/>
            <a:r>
              <a:rPr lang="en-US" dirty="0"/>
              <a:t>FERPA</a:t>
            </a:r>
          </a:p>
          <a:p>
            <a:pPr lvl="1"/>
            <a:r>
              <a:rPr lang="en-US" dirty="0"/>
              <a:t>HIPAA</a:t>
            </a:r>
          </a:p>
          <a:p>
            <a:pPr lvl="1"/>
            <a:r>
              <a:rPr lang="en-US" dirty="0"/>
              <a:t>42 CFR Part 2</a:t>
            </a:r>
          </a:p>
          <a:p>
            <a:pPr lvl="1"/>
            <a:r>
              <a:rPr lang="en-US" dirty="0"/>
              <a:t>HIB, Other Student Discipline Hearings</a:t>
            </a:r>
          </a:p>
          <a:p>
            <a:pPr lvl="1"/>
            <a:r>
              <a:rPr lang="en-US" dirty="0"/>
              <a:t>New Jersey Law Against Discrimination</a:t>
            </a:r>
          </a:p>
          <a:p>
            <a:pPr lvl="1"/>
            <a:r>
              <a:rPr lang="en-US" dirty="0"/>
              <a:t>Title IX</a:t>
            </a:r>
          </a:p>
          <a:p>
            <a:pPr lvl="1"/>
            <a:r>
              <a:rPr lang="en-US" dirty="0"/>
              <a:t>IDEA/Section 504</a:t>
            </a:r>
          </a:p>
        </p:txBody>
      </p:sp>
      <p:sp>
        <p:nvSpPr>
          <p:cNvPr id="4" name="Slide Number Placeholder 3">
            <a:extLst>
              <a:ext uri="{FF2B5EF4-FFF2-40B4-BE49-F238E27FC236}">
                <a16:creationId xmlns:a16="http://schemas.microsoft.com/office/drawing/2014/main" id="{99A6470E-1271-8551-F335-38DC3039AF2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3841126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9FA6-37BB-87ED-2B38-97066018F86E}"/>
              </a:ext>
            </a:extLst>
          </p:cNvPr>
          <p:cNvSpPr>
            <a:spLocks noGrp="1"/>
          </p:cNvSpPr>
          <p:nvPr>
            <p:ph type="title"/>
          </p:nvPr>
        </p:nvSpPr>
        <p:spPr/>
        <p:txBody>
          <a:bodyPr/>
          <a:lstStyle/>
          <a:p>
            <a:r>
              <a:rPr lang="en-US" dirty="0"/>
              <a:t>NJ Student Records Law</a:t>
            </a:r>
          </a:p>
        </p:txBody>
      </p:sp>
      <p:sp>
        <p:nvSpPr>
          <p:cNvPr id="3" name="Content Placeholder 2">
            <a:extLst>
              <a:ext uri="{FF2B5EF4-FFF2-40B4-BE49-F238E27FC236}">
                <a16:creationId xmlns:a16="http://schemas.microsoft.com/office/drawing/2014/main" id="{33B3680A-F727-0699-3D61-092B108555B9}"/>
              </a:ext>
            </a:extLst>
          </p:cNvPr>
          <p:cNvSpPr>
            <a:spLocks noGrp="1"/>
          </p:cNvSpPr>
          <p:nvPr>
            <p:ph idx="1"/>
          </p:nvPr>
        </p:nvSpPr>
        <p:spPr/>
        <p:txBody>
          <a:bodyPr>
            <a:normAutofit fontScale="70000" lnSpcReduction="20000"/>
          </a:bodyPr>
          <a:lstStyle/>
          <a:p>
            <a:r>
              <a:rPr lang="en-US" dirty="0"/>
              <a:t>Under New Jersey law, “Student Record” means any information related to an individual student gathered within or outside the school district and maintained within the school district, regardless of the physical form in which it is maintained. </a:t>
            </a:r>
            <a:r>
              <a:rPr lang="en-US" b="1" dirty="0"/>
              <a:t> </a:t>
            </a:r>
            <a:r>
              <a:rPr lang="en-US" dirty="0"/>
              <a:t>Essential in this definition is the idea that any information that is </a:t>
            </a:r>
            <a:r>
              <a:rPr lang="en-US" b="1" dirty="0"/>
              <a:t>maintained for the purpose of second party review </a:t>
            </a:r>
            <a:r>
              <a:rPr lang="en-US" dirty="0"/>
              <a:t>is considered a student record.  </a:t>
            </a:r>
          </a:p>
          <a:p>
            <a:r>
              <a:rPr lang="en-US" dirty="0"/>
              <a:t>Therefore, information recorded by any certified school personnel solely as a </a:t>
            </a:r>
            <a:r>
              <a:rPr lang="en-US" b="1" dirty="0"/>
              <a:t>memory aid</a:t>
            </a:r>
            <a:r>
              <a:rPr lang="en-US" dirty="0"/>
              <a:t>, not for the use of a second party, is excluded from this definition.  See N.J.A.C. 6A:32-2.1.  </a:t>
            </a:r>
          </a:p>
          <a:p>
            <a:r>
              <a:rPr lang="en-US" dirty="0"/>
              <a:t>Note that </a:t>
            </a:r>
            <a:r>
              <a:rPr lang="en-US" b="1" dirty="0"/>
              <a:t>even electronic communications with personal devices can create student records</a:t>
            </a:r>
            <a:r>
              <a:rPr lang="en-US" dirty="0"/>
              <a:t>.  For example, two staff members messaging each other about a student’s academic struggles or behavior issues would be considered a student record.</a:t>
            </a:r>
          </a:p>
        </p:txBody>
      </p:sp>
      <p:sp>
        <p:nvSpPr>
          <p:cNvPr id="4" name="Slide Number Placeholder 3">
            <a:extLst>
              <a:ext uri="{FF2B5EF4-FFF2-40B4-BE49-F238E27FC236}">
                <a16:creationId xmlns:a16="http://schemas.microsoft.com/office/drawing/2014/main" id="{F499F719-3685-057C-763B-5C3BC4A3EA1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348702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B7092-48C2-276E-867E-512A755B1AE8}"/>
              </a:ext>
            </a:extLst>
          </p:cNvPr>
          <p:cNvSpPr>
            <a:spLocks noGrp="1"/>
          </p:cNvSpPr>
          <p:nvPr>
            <p:ph type="title"/>
          </p:nvPr>
        </p:nvSpPr>
        <p:spPr/>
        <p:txBody>
          <a:bodyPr/>
          <a:lstStyle/>
          <a:p>
            <a:r>
              <a:rPr lang="en-US" dirty="0"/>
              <a:t>Disclosure of Discipline Records</a:t>
            </a:r>
          </a:p>
        </p:txBody>
      </p:sp>
      <p:sp>
        <p:nvSpPr>
          <p:cNvPr id="3" name="Content Placeholder 2">
            <a:extLst>
              <a:ext uri="{FF2B5EF4-FFF2-40B4-BE49-F238E27FC236}">
                <a16:creationId xmlns:a16="http://schemas.microsoft.com/office/drawing/2014/main" id="{A1162BFB-555B-AA2F-AF55-A15431C94D57}"/>
              </a:ext>
            </a:extLst>
          </p:cNvPr>
          <p:cNvSpPr>
            <a:spLocks noGrp="1"/>
          </p:cNvSpPr>
          <p:nvPr>
            <p:ph idx="1"/>
          </p:nvPr>
        </p:nvSpPr>
        <p:spPr/>
        <p:txBody>
          <a:bodyPr>
            <a:normAutofit fontScale="92500" lnSpcReduction="20000"/>
          </a:bodyPr>
          <a:lstStyle/>
          <a:p>
            <a:r>
              <a:rPr lang="en-US" dirty="0"/>
              <a:t>Student discipline records must be transferred from a NJ public school district to new a district (public or private).  Note that Private school does not have to transfer information to a public school.  Written notice to parents, BUT NOT CONSENT, is required, so parent is aware that discipline records are being sent.  See N.J.S.A. 18A:36-19a and 18A:36-25.1.</a:t>
            </a:r>
          </a:p>
          <a:p>
            <a:r>
              <a:rPr lang="en-US" dirty="0"/>
              <a:t>Common problems  </a:t>
            </a:r>
          </a:p>
          <a:p>
            <a:pPr lvl="1"/>
            <a:r>
              <a:rPr lang="en-US" dirty="0"/>
              <a:t>discipline records not being transferred with student</a:t>
            </a:r>
          </a:p>
          <a:p>
            <a:pPr lvl="1"/>
            <a:r>
              <a:rPr lang="en-US" dirty="0"/>
              <a:t>Lack of notice to parents that records will be disclosed</a:t>
            </a:r>
          </a:p>
        </p:txBody>
      </p:sp>
      <p:sp>
        <p:nvSpPr>
          <p:cNvPr id="4" name="Slide Number Placeholder 3">
            <a:extLst>
              <a:ext uri="{FF2B5EF4-FFF2-40B4-BE49-F238E27FC236}">
                <a16:creationId xmlns:a16="http://schemas.microsoft.com/office/drawing/2014/main" id="{4989B4BA-CE41-656B-3C7B-F9FF55C5E07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1529808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E49F2-DC01-5FBE-5B3A-FE6E7E8567AB}"/>
              </a:ext>
            </a:extLst>
          </p:cNvPr>
          <p:cNvSpPr>
            <a:spLocks noGrp="1"/>
          </p:cNvSpPr>
          <p:nvPr>
            <p:ph type="title"/>
          </p:nvPr>
        </p:nvSpPr>
        <p:spPr/>
        <p:txBody>
          <a:bodyPr>
            <a:normAutofit fontScale="90000"/>
          </a:bodyPr>
          <a:lstStyle/>
          <a:p>
            <a:r>
              <a:rPr lang="en-US" dirty="0"/>
              <a:t>Information Sharing </a:t>
            </a:r>
            <a:br>
              <a:rPr lang="en-US" dirty="0"/>
            </a:br>
            <a:r>
              <a:rPr lang="en-US" dirty="0"/>
              <a:t>Regarding Diabetes</a:t>
            </a:r>
          </a:p>
        </p:txBody>
      </p:sp>
      <p:sp>
        <p:nvSpPr>
          <p:cNvPr id="3" name="Content Placeholder 2">
            <a:extLst>
              <a:ext uri="{FF2B5EF4-FFF2-40B4-BE49-F238E27FC236}">
                <a16:creationId xmlns:a16="http://schemas.microsoft.com/office/drawing/2014/main" id="{9EBD9D3A-1C8A-4DC6-EF32-F4A1E69071F4}"/>
              </a:ext>
            </a:extLst>
          </p:cNvPr>
          <p:cNvSpPr>
            <a:spLocks noGrp="1"/>
          </p:cNvSpPr>
          <p:nvPr>
            <p:ph idx="1"/>
          </p:nvPr>
        </p:nvSpPr>
        <p:spPr>
          <a:xfrm>
            <a:off x="457200" y="1600206"/>
            <a:ext cx="8229600" cy="4756150"/>
          </a:xfrm>
        </p:spPr>
        <p:txBody>
          <a:bodyPr>
            <a:noAutofit/>
          </a:bodyPr>
          <a:lstStyle/>
          <a:p>
            <a:pPr marL="342900" lvl="0" indent="-342900">
              <a:lnSpc>
                <a:spcPct val="90000"/>
              </a:lnSpc>
              <a:spcBef>
                <a:spcPts val="0"/>
              </a:spcBef>
              <a:buClr>
                <a:schemeClr val="dk1"/>
              </a:buClr>
              <a:buSzPct val="100000"/>
            </a:pPr>
            <a:r>
              <a:rPr lang="en-US" sz="2000" dirty="0"/>
              <a:t>Parent has a child with diabetes and parent does not want the school district staff to receive any information, and wants the child to directly manage their own care</a:t>
            </a:r>
          </a:p>
          <a:p>
            <a:pPr marL="742950" lvl="1" indent="-285750">
              <a:lnSpc>
                <a:spcPct val="90000"/>
              </a:lnSpc>
              <a:spcBef>
                <a:spcPts val="434"/>
              </a:spcBef>
              <a:buClr>
                <a:schemeClr val="dk1"/>
              </a:buClr>
              <a:buSzPct val="100000"/>
            </a:pPr>
            <a:r>
              <a:rPr lang="en-US" sz="2000" dirty="0"/>
              <a:t>What Now???</a:t>
            </a:r>
          </a:p>
          <a:p>
            <a:pPr marL="742950" lvl="1" indent="-285750">
              <a:lnSpc>
                <a:spcPct val="90000"/>
              </a:lnSpc>
              <a:spcBef>
                <a:spcPts val="434"/>
              </a:spcBef>
              <a:buClr>
                <a:schemeClr val="dk1"/>
              </a:buClr>
              <a:buSzPct val="100000"/>
            </a:pPr>
            <a:r>
              <a:rPr lang="en-US" sz="2000" dirty="0"/>
              <a:t>See N.J.S.A. </a:t>
            </a:r>
            <a:r>
              <a:rPr lang="en-US" sz="2000" dirty="0">
                <a:latin typeface="Open Sans"/>
                <a:ea typeface="Open Sans"/>
                <a:cs typeface="Open Sans"/>
                <a:sym typeface="Open Sans"/>
              </a:rPr>
              <a:t>18A:40-12.18  Release for sharing of certain medical information.</a:t>
            </a:r>
            <a:br>
              <a:rPr lang="en-US" sz="2000" dirty="0"/>
            </a:br>
            <a:br>
              <a:rPr lang="en-US" sz="2000" dirty="0"/>
            </a:br>
            <a:r>
              <a:rPr lang="en-US" sz="2000" i="1" dirty="0">
                <a:latin typeface="Open Sans"/>
                <a:ea typeface="Open Sans"/>
                <a:cs typeface="Open Sans"/>
                <a:sym typeface="Open Sans"/>
              </a:rPr>
              <a:t>The school nurse shall obtain a release from the parent or guardian of a diabetic student to authorize the sharing of medical information between the student's physician or advanced practice nurse and other health care providers.  The release shall also authorize the school nurse to share medical information with other staff members of the school district as necessary.</a:t>
            </a:r>
            <a:endParaRPr lang="en-US" sz="2000" dirty="0"/>
          </a:p>
          <a:p>
            <a:pPr marL="342900" lvl="0" indent="-342900">
              <a:lnSpc>
                <a:spcPct val="90000"/>
              </a:lnSpc>
              <a:spcBef>
                <a:spcPts val="496"/>
              </a:spcBef>
              <a:buClr>
                <a:schemeClr val="dk1"/>
              </a:buClr>
              <a:buSzPct val="100000"/>
            </a:pPr>
            <a:r>
              <a:rPr lang="en-US" sz="2000" dirty="0"/>
              <a:t>See </a:t>
            </a:r>
            <a:r>
              <a:rPr lang="en-US" sz="2000" u="sng" dirty="0">
                <a:hlinkClick r:id="rId2"/>
              </a:rPr>
              <a:t>NJDOE Guidelines for Care of Student with Diabetes</a:t>
            </a:r>
            <a:endParaRPr lang="en-US" sz="2000" dirty="0"/>
          </a:p>
        </p:txBody>
      </p:sp>
      <p:sp>
        <p:nvSpPr>
          <p:cNvPr id="4" name="Slide Number Placeholder 3">
            <a:extLst>
              <a:ext uri="{FF2B5EF4-FFF2-40B4-BE49-F238E27FC236}">
                <a16:creationId xmlns:a16="http://schemas.microsoft.com/office/drawing/2014/main" id="{EA459138-62CD-157A-4009-A021AC158D6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2238646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697E-1F58-68AB-22FB-BF6E930E3308}"/>
              </a:ext>
            </a:extLst>
          </p:cNvPr>
          <p:cNvSpPr>
            <a:spLocks noGrp="1"/>
          </p:cNvSpPr>
          <p:nvPr>
            <p:ph type="title"/>
          </p:nvPr>
        </p:nvSpPr>
        <p:spPr/>
        <p:txBody>
          <a:bodyPr/>
          <a:lstStyle/>
          <a:p>
            <a:r>
              <a:rPr lang="en-US" dirty="0"/>
              <a:t>FERPA</a:t>
            </a:r>
          </a:p>
        </p:txBody>
      </p:sp>
      <p:sp>
        <p:nvSpPr>
          <p:cNvPr id="3" name="Content Placeholder 2">
            <a:extLst>
              <a:ext uri="{FF2B5EF4-FFF2-40B4-BE49-F238E27FC236}">
                <a16:creationId xmlns:a16="http://schemas.microsoft.com/office/drawing/2014/main" id="{45CC1E09-D7D4-7DCF-8911-5CD744F048A8}"/>
              </a:ext>
            </a:extLst>
          </p:cNvPr>
          <p:cNvSpPr>
            <a:spLocks noGrp="1"/>
          </p:cNvSpPr>
          <p:nvPr>
            <p:ph idx="1"/>
          </p:nvPr>
        </p:nvSpPr>
        <p:spPr/>
        <p:txBody>
          <a:bodyPr>
            <a:normAutofit fontScale="70000" lnSpcReduction="20000"/>
          </a:bodyPr>
          <a:lstStyle/>
          <a:p>
            <a:r>
              <a:rPr lang="en-US" dirty="0"/>
              <a:t>FERPA recognizes three types of student records that have various levels of protection – education records, personally identifiable information, and directory information. </a:t>
            </a:r>
          </a:p>
          <a:p>
            <a:r>
              <a:rPr lang="en-US" dirty="0"/>
              <a:t>FERPA defines “education records” as “records, files, documents, and other materials” that are “maintained by an educational agency or institution, or by a person acting for such agency or institution.” </a:t>
            </a:r>
          </a:p>
          <a:p>
            <a:r>
              <a:rPr lang="en-US" dirty="0"/>
              <a:t>“Personally identifiable information” is a FERPA term referring to identifiable information that is maintained in education records and includes direct identifiers, such as a student’s name or identification number, indirect identifiers, such as a student’s date of birth, or other information which can be used to distinguish or trace an individual’s identity either directly or indirectly through linkages with other information.  FERPA includes strong protections for personally identifiable information of students, except for directory information which includes a lesser level of protection.</a:t>
            </a:r>
          </a:p>
        </p:txBody>
      </p:sp>
      <p:sp>
        <p:nvSpPr>
          <p:cNvPr id="4" name="Slide Number Placeholder 3">
            <a:extLst>
              <a:ext uri="{FF2B5EF4-FFF2-40B4-BE49-F238E27FC236}">
                <a16:creationId xmlns:a16="http://schemas.microsoft.com/office/drawing/2014/main" id="{3299D4D5-E50E-59D2-85E1-4819D64F5C1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28</a:t>
            </a:fld>
            <a:endParaRPr lang="en-US" dirty="0">
              <a:solidFill>
                <a:prstClr val="black">
                  <a:tint val="75000"/>
                </a:prstClr>
              </a:solidFill>
            </a:endParaRPr>
          </a:p>
        </p:txBody>
      </p:sp>
    </p:spTree>
    <p:extLst>
      <p:ext uri="{BB962C8B-B14F-4D97-AF65-F5344CB8AC3E}">
        <p14:creationId xmlns:p14="http://schemas.microsoft.com/office/powerpoint/2010/main" val="934785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BAF9-82F2-7737-C12E-727352A4D65B}"/>
              </a:ext>
            </a:extLst>
          </p:cNvPr>
          <p:cNvSpPr>
            <a:spLocks noGrp="1"/>
          </p:cNvSpPr>
          <p:nvPr>
            <p:ph type="title"/>
          </p:nvPr>
        </p:nvSpPr>
        <p:spPr/>
        <p:txBody>
          <a:bodyPr/>
          <a:lstStyle/>
          <a:p>
            <a:r>
              <a:rPr lang="en-US" dirty="0"/>
              <a:t>FERPA</a:t>
            </a:r>
          </a:p>
        </p:txBody>
      </p:sp>
      <p:sp>
        <p:nvSpPr>
          <p:cNvPr id="3" name="Content Placeholder 2">
            <a:extLst>
              <a:ext uri="{FF2B5EF4-FFF2-40B4-BE49-F238E27FC236}">
                <a16:creationId xmlns:a16="http://schemas.microsoft.com/office/drawing/2014/main" id="{C248B9EA-3BAC-6C64-D7B6-909284520ED0}"/>
              </a:ext>
            </a:extLst>
          </p:cNvPr>
          <p:cNvSpPr>
            <a:spLocks noGrp="1"/>
          </p:cNvSpPr>
          <p:nvPr>
            <p:ph idx="1"/>
          </p:nvPr>
        </p:nvSpPr>
        <p:spPr>
          <a:xfrm>
            <a:off x="457200" y="1269243"/>
            <a:ext cx="8229600" cy="5268036"/>
          </a:xfrm>
        </p:spPr>
        <p:txBody>
          <a:bodyPr>
            <a:normAutofit fontScale="77500" lnSpcReduction="20000"/>
          </a:bodyPr>
          <a:lstStyle/>
          <a:p>
            <a:pPr fontAlgn="base"/>
            <a:r>
              <a:rPr lang="en-US" dirty="0"/>
              <a:t>Directory information is a subset of personally identifiable information and is defined as “information contained in an education record of a student that would not generally be considered harmful or an invasion of privacy if disclosed.” This includes such items as a list of students’ names, addresses, and telephone numbers, and also includes a student ID number (including electronic identifiers) provided it cannot be used to gain access to education records. </a:t>
            </a:r>
          </a:p>
          <a:p>
            <a:pPr fontAlgn="base"/>
            <a:r>
              <a:rPr lang="en-US" dirty="0"/>
              <a:t>Directory information, however, does not include a student’s Social Security number nor can the Social Security number be used to confirm directory information.  </a:t>
            </a:r>
          </a:p>
          <a:p>
            <a:pPr fontAlgn="base"/>
            <a:r>
              <a:rPr lang="en-US" dirty="0"/>
              <a:t>Under FERPA, school districts must provide annual notice to parents of their right to opt out of the sharing of directory information if they so choose, along with notice of other rights available to parents under FERPA.</a:t>
            </a:r>
          </a:p>
        </p:txBody>
      </p:sp>
      <p:sp>
        <p:nvSpPr>
          <p:cNvPr id="4" name="Slide Number Placeholder 3">
            <a:extLst>
              <a:ext uri="{FF2B5EF4-FFF2-40B4-BE49-F238E27FC236}">
                <a16:creationId xmlns:a16="http://schemas.microsoft.com/office/drawing/2014/main" id="{49155089-BCDC-3966-A1EC-5F7F1064C48E}"/>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29</a:t>
            </a:fld>
            <a:endParaRPr lang="en-US" dirty="0">
              <a:solidFill>
                <a:prstClr val="black">
                  <a:tint val="75000"/>
                </a:prstClr>
              </a:solidFill>
            </a:endParaRPr>
          </a:p>
        </p:txBody>
      </p:sp>
    </p:spTree>
    <p:extLst>
      <p:ext uri="{BB962C8B-B14F-4D97-AF65-F5344CB8AC3E}">
        <p14:creationId xmlns:p14="http://schemas.microsoft.com/office/powerpoint/2010/main" val="424667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18">
            <a:extLst>
              <a:ext uri="{FF2B5EF4-FFF2-40B4-BE49-F238E27FC236}">
                <a16:creationId xmlns:a16="http://schemas.microsoft.com/office/drawing/2014/main" id="{51E9BDAF-84DC-4AF2-A475-8271C8AC2B4C}"/>
              </a:ext>
            </a:extLst>
          </p:cNvPr>
          <p:cNvGrpSpPr/>
          <p:nvPr/>
        </p:nvGrpSpPr>
        <p:grpSpPr>
          <a:xfrm>
            <a:off x="3257121" y="6186967"/>
            <a:ext cx="3704408" cy="586546"/>
            <a:chOff x="0" y="0"/>
            <a:chExt cx="1360221" cy="215374"/>
          </a:xfrm>
          <a:solidFill>
            <a:schemeClr val="bg1"/>
          </a:solidFill>
        </p:grpSpPr>
        <p:sp>
          <p:nvSpPr>
            <p:cNvPr id="49" name="Freeform 19">
              <a:extLst>
                <a:ext uri="{FF2B5EF4-FFF2-40B4-BE49-F238E27FC236}">
                  <a16:creationId xmlns:a16="http://schemas.microsoft.com/office/drawing/2014/main" id="{5C39D0CC-CB5F-4909-80DD-DF79A230D215}"/>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50" name="TextBox 20">
              <a:extLst>
                <a:ext uri="{FF2B5EF4-FFF2-40B4-BE49-F238E27FC236}">
                  <a16:creationId xmlns:a16="http://schemas.microsoft.com/office/drawing/2014/main" id="{E73EF706-45D7-41B9-AF1E-7BEEA40C6B5A}"/>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994220" y="6581368"/>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4484650" y="6323594"/>
            <a:ext cx="5199508" cy="587642"/>
            <a:chOff x="0" y="0"/>
            <a:chExt cx="1616602" cy="182706"/>
          </a:xfrm>
        </p:grpSpPr>
        <p:sp>
          <p:nvSpPr>
            <p:cNvPr id="6" name="Freeform 6"/>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7" name="TextBox 7"/>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7965464" y="5778001"/>
            <a:ext cx="1091186" cy="109118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0" name="TextBox 10"/>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1" name="Group 11"/>
          <p:cNvGrpSpPr/>
          <p:nvPr/>
        </p:nvGrpSpPr>
        <p:grpSpPr>
          <a:xfrm>
            <a:off x="-623831" y="742939"/>
            <a:ext cx="7361068" cy="705150"/>
            <a:chOff x="0" y="0"/>
            <a:chExt cx="2000513" cy="182706"/>
          </a:xfrm>
        </p:grpSpPr>
        <p:sp>
          <p:nvSpPr>
            <p:cNvPr id="12" name="Freeform 12"/>
            <p:cNvSpPr/>
            <p:nvPr/>
          </p:nvSpPr>
          <p:spPr>
            <a:xfrm>
              <a:off x="0" y="0"/>
              <a:ext cx="2000513" cy="182706"/>
            </a:xfrm>
            <a:custGeom>
              <a:avLst/>
              <a:gdLst/>
              <a:ahLst/>
              <a:cxnLst/>
              <a:rect l="l" t="t" r="r" b="b"/>
              <a:pathLst>
                <a:path w="2000513" h="182706">
                  <a:moveTo>
                    <a:pt x="203200" y="0"/>
                  </a:moveTo>
                  <a:lnTo>
                    <a:pt x="2000513" y="0"/>
                  </a:lnTo>
                  <a:lnTo>
                    <a:pt x="1797313" y="182706"/>
                  </a:lnTo>
                  <a:lnTo>
                    <a:pt x="0" y="182706"/>
                  </a:lnTo>
                  <a:lnTo>
                    <a:pt x="203200" y="0"/>
                  </a:lnTo>
                  <a:close/>
                </a:path>
              </a:pathLst>
            </a:custGeom>
            <a:solidFill>
              <a:srgbClr val="011643"/>
            </a:solidFill>
            <a:ln cap="sq">
              <a:noFill/>
              <a:prstDash val="solid"/>
              <a:miter/>
            </a:ln>
          </p:spPr>
        </p:sp>
        <p:sp>
          <p:nvSpPr>
            <p:cNvPr id="13" name="TextBox 13"/>
            <p:cNvSpPr txBox="1"/>
            <p:nvPr/>
          </p:nvSpPr>
          <p:spPr>
            <a:xfrm>
              <a:off x="101600" y="-38100"/>
              <a:ext cx="1797313"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4" name="Group 14"/>
          <p:cNvGrpSpPr/>
          <p:nvPr/>
        </p:nvGrpSpPr>
        <p:grpSpPr>
          <a:xfrm>
            <a:off x="-1368066" y="566464"/>
            <a:ext cx="7725755" cy="705150"/>
            <a:chOff x="0" y="0"/>
            <a:chExt cx="2099623" cy="182706"/>
          </a:xfrm>
        </p:grpSpPr>
        <p:sp>
          <p:nvSpPr>
            <p:cNvPr id="15" name="Freeform 15"/>
            <p:cNvSpPr/>
            <p:nvPr/>
          </p:nvSpPr>
          <p:spPr>
            <a:xfrm>
              <a:off x="0" y="0"/>
              <a:ext cx="2099623" cy="182706"/>
            </a:xfrm>
            <a:custGeom>
              <a:avLst/>
              <a:gdLst/>
              <a:ahLst/>
              <a:cxnLst/>
              <a:rect l="l" t="t" r="r" b="b"/>
              <a:pathLst>
                <a:path w="2099623" h="182706">
                  <a:moveTo>
                    <a:pt x="203200" y="0"/>
                  </a:moveTo>
                  <a:lnTo>
                    <a:pt x="2099623" y="0"/>
                  </a:lnTo>
                  <a:lnTo>
                    <a:pt x="1896423" y="182706"/>
                  </a:lnTo>
                  <a:lnTo>
                    <a:pt x="0" y="182706"/>
                  </a:lnTo>
                  <a:lnTo>
                    <a:pt x="203200" y="0"/>
                  </a:lnTo>
                  <a:close/>
                </a:path>
              </a:pathLst>
            </a:custGeom>
            <a:solidFill>
              <a:srgbClr val="FFFFFF"/>
            </a:solidFill>
            <a:ln w="104775" cap="sq">
              <a:solidFill>
                <a:srgbClr val="677FBE"/>
              </a:solidFill>
              <a:prstDash val="solid"/>
              <a:miter/>
            </a:ln>
          </p:spPr>
        </p:sp>
        <p:sp>
          <p:nvSpPr>
            <p:cNvPr id="16" name="TextBox 16"/>
            <p:cNvSpPr txBox="1"/>
            <p:nvPr/>
          </p:nvSpPr>
          <p:spPr>
            <a:xfrm>
              <a:off x="101600" y="-38100"/>
              <a:ext cx="1896423" cy="220806"/>
            </a:xfrm>
            <a:prstGeom prst="rect">
              <a:avLst/>
            </a:prstGeom>
          </p:spPr>
          <p:txBody>
            <a:bodyPr lIns="25400" tIns="25400" rIns="25400" bIns="25400" rtlCol="0" anchor="ctr"/>
            <a:lstStyle/>
            <a:p>
              <a:pPr algn="ctr">
                <a:lnSpc>
                  <a:spcPts val="1330"/>
                </a:lnSpc>
                <a:spcBef>
                  <a:spcPct val="0"/>
                </a:spcBef>
              </a:pPr>
              <a:endParaRPr sz="900"/>
            </a:p>
          </p:txBody>
        </p:sp>
      </p:grpSp>
      <p:sp>
        <p:nvSpPr>
          <p:cNvPr id="17" name="Freeform 17"/>
          <p:cNvSpPr/>
          <p:nvPr/>
        </p:nvSpPr>
        <p:spPr>
          <a:xfrm flipV="1">
            <a:off x="6195687" y="-820719"/>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8"/>
          <p:cNvSpPr txBox="1"/>
          <p:nvPr/>
        </p:nvSpPr>
        <p:spPr>
          <a:xfrm>
            <a:off x="771712" y="666790"/>
            <a:ext cx="4772063" cy="525785"/>
          </a:xfrm>
          <a:prstGeom prst="rect">
            <a:avLst/>
          </a:prstGeom>
        </p:spPr>
        <p:txBody>
          <a:bodyPr lIns="0" tIns="0" rIns="0" bIns="0" rtlCol="0" anchor="t">
            <a:spAutoFit/>
          </a:bodyPr>
          <a:lstStyle/>
          <a:p>
            <a:pPr>
              <a:lnSpc>
                <a:spcPts val="4053"/>
              </a:lnSpc>
            </a:pPr>
            <a:r>
              <a:rPr lang="en-US" sz="3600" b="1" dirty="0">
                <a:solidFill>
                  <a:srgbClr val="092882"/>
                </a:solidFill>
                <a:latin typeface="League Spartan"/>
                <a:ea typeface="League Spartan"/>
                <a:cs typeface="League Spartan"/>
                <a:sym typeface="League Spartan"/>
              </a:rPr>
              <a:t>NJSIG CORE VALUES</a:t>
            </a:r>
          </a:p>
        </p:txBody>
      </p:sp>
      <p:sp>
        <p:nvSpPr>
          <p:cNvPr id="20" name="Freeform 20"/>
          <p:cNvSpPr/>
          <p:nvPr/>
        </p:nvSpPr>
        <p:spPr>
          <a:xfrm>
            <a:off x="8188129" y="6215951"/>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grpSp>
        <p:nvGrpSpPr>
          <p:cNvPr id="21" name="Group 21"/>
          <p:cNvGrpSpPr/>
          <p:nvPr/>
        </p:nvGrpSpPr>
        <p:grpSpPr>
          <a:xfrm>
            <a:off x="3236628" y="2332321"/>
            <a:ext cx="2620862" cy="26208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4C6">
                    <a:alpha val="100000"/>
                  </a:srgbClr>
                </a:gs>
                <a:gs pos="100000">
                  <a:srgbClr val="FFC220">
                    <a:alpha val="100000"/>
                  </a:srgbClr>
                </a:gs>
              </a:gsLst>
              <a:lin ang="0"/>
            </a:gradFill>
          </p:spPr>
        </p:sp>
        <p:sp>
          <p:nvSpPr>
            <p:cNvPr id="23" name="TextBox 23"/>
            <p:cNvSpPr txBox="1"/>
            <p:nvPr/>
          </p:nvSpPr>
          <p:spPr>
            <a:xfrm>
              <a:off x="76200" y="19050"/>
              <a:ext cx="660400" cy="717550"/>
            </a:xfrm>
            <a:prstGeom prst="rect">
              <a:avLst/>
            </a:prstGeom>
          </p:spPr>
          <p:txBody>
            <a:bodyPr lIns="21958" tIns="21958" rIns="21958" bIns="21958" rtlCol="0" anchor="ctr"/>
            <a:lstStyle/>
            <a:p>
              <a:pPr algn="ctr">
                <a:lnSpc>
                  <a:spcPts val="1330"/>
                </a:lnSpc>
              </a:pPr>
              <a:endParaRPr sz="900"/>
            </a:p>
          </p:txBody>
        </p:sp>
      </p:grpSp>
      <p:grpSp>
        <p:nvGrpSpPr>
          <p:cNvPr id="24" name="Group 24"/>
          <p:cNvGrpSpPr/>
          <p:nvPr/>
        </p:nvGrpSpPr>
        <p:grpSpPr>
          <a:xfrm>
            <a:off x="6111983" y="2332321"/>
            <a:ext cx="2620862" cy="262086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4C6">
                    <a:alpha val="100000"/>
                  </a:srgbClr>
                </a:gs>
                <a:gs pos="100000">
                  <a:srgbClr val="FFC220">
                    <a:alpha val="100000"/>
                  </a:srgbClr>
                </a:gs>
              </a:gsLst>
              <a:lin ang="0"/>
            </a:gradFill>
            <a:ln cap="sq">
              <a:noFill/>
              <a:prstDash val="solid"/>
              <a:miter/>
            </a:ln>
          </p:spPr>
        </p:sp>
        <p:sp>
          <p:nvSpPr>
            <p:cNvPr id="26" name="TextBox 26"/>
            <p:cNvSpPr txBox="1"/>
            <p:nvPr/>
          </p:nvSpPr>
          <p:spPr>
            <a:xfrm>
              <a:off x="76200" y="19050"/>
              <a:ext cx="660400" cy="717550"/>
            </a:xfrm>
            <a:prstGeom prst="rect">
              <a:avLst/>
            </a:prstGeom>
          </p:spPr>
          <p:txBody>
            <a:bodyPr lIns="21958" tIns="21958" rIns="21958" bIns="21958" rtlCol="0" anchor="ctr"/>
            <a:lstStyle/>
            <a:p>
              <a:pPr algn="ctr">
                <a:lnSpc>
                  <a:spcPts val="1330"/>
                </a:lnSpc>
                <a:spcBef>
                  <a:spcPct val="0"/>
                </a:spcBef>
              </a:pPr>
              <a:endParaRPr sz="900"/>
            </a:p>
          </p:txBody>
        </p:sp>
      </p:grpSp>
      <p:grpSp>
        <p:nvGrpSpPr>
          <p:cNvPr id="27" name="Group 27"/>
          <p:cNvGrpSpPr/>
          <p:nvPr/>
        </p:nvGrpSpPr>
        <p:grpSpPr>
          <a:xfrm>
            <a:off x="307619" y="2305493"/>
            <a:ext cx="2674517" cy="267451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4C6">
                    <a:alpha val="100000"/>
                  </a:srgbClr>
                </a:gs>
                <a:gs pos="100000">
                  <a:srgbClr val="FFC220">
                    <a:alpha val="100000"/>
                  </a:srgbClr>
                </a:gs>
              </a:gsLst>
              <a:lin ang="0"/>
            </a:gradFill>
            <a:ln cap="sq">
              <a:noFill/>
              <a:prstDash val="solid"/>
              <a:miter/>
            </a:ln>
          </p:spPr>
        </p:sp>
        <p:sp>
          <p:nvSpPr>
            <p:cNvPr id="29" name="TextBox 29"/>
            <p:cNvSpPr txBox="1"/>
            <p:nvPr/>
          </p:nvSpPr>
          <p:spPr>
            <a:xfrm>
              <a:off x="76200" y="19050"/>
              <a:ext cx="660400" cy="717550"/>
            </a:xfrm>
            <a:prstGeom prst="rect">
              <a:avLst/>
            </a:prstGeom>
          </p:spPr>
          <p:txBody>
            <a:bodyPr lIns="22407" tIns="22407" rIns="22407" bIns="22407" rtlCol="0" anchor="ctr"/>
            <a:lstStyle/>
            <a:p>
              <a:pPr algn="ctr">
                <a:lnSpc>
                  <a:spcPts val="1330"/>
                </a:lnSpc>
                <a:spcBef>
                  <a:spcPct val="0"/>
                </a:spcBef>
              </a:pPr>
              <a:endParaRPr sz="900"/>
            </a:p>
          </p:txBody>
        </p:sp>
      </p:grpSp>
      <p:grpSp>
        <p:nvGrpSpPr>
          <p:cNvPr id="30" name="Group 30"/>
          <p:cNvGrpSpPr/>
          <p:nvPr/>
        </p:nvGrpSpPr>
        <p:grpSpPr>
          <a:xfrm>
            <a:off x="115029" y="3033359"/>
            <a:ext cx="8913943" cy="1165131"/>
            <a:chOff x="0" y="0"/>
            <a:chExt cx="4695410" cy="613731"/>
          </a:xfrm>
        </p:grpSpPr>
        <p:sp>
          <p:nvSpPr>
            <p:cNvPr id="31" name="Freeform 31"/>
            <p:cNvSpPr/>
            <p:nvPr/>
          </p:nvSpPr>
          <p:spPr>
            <a:xfrm>
              <a:off x="0" y="0"/>
              <a:ext cx="4695410" cy="613731"/>
            </a:xfrm>
            <a:custGeom>
              <a:avLst/>
              <a:gdLst/>
              <a:ahLst/>
              <a:cxnLst/>
              <a:rect l="l" t="t" r="r" b="b"/>
              <a:pathLst>
                <a:path w="4695410" h="613731">
                  <a:moveTo>
                    <a:pt x="19542" y="0"/>
                  </a:moveTo>
                  <a:lnTo>
                    <a:pt x="4675868" y="0"/>
                  </a:lnTo>
                  <a:cubicBezTo>
                    <a:pt x="4686661" y="0"/>
                    <a:pt x="4695410" y="8749"/>
                    <a:pt x="4695410" y="19542"/>
                  </a:cubicBezTo>
                  <a:lnTo>
                    <a:pt x="4695410" y="594190"/>
                  </a:lnTo>
                  <a:cubicBezTo>
                    <a:pt x="4695410" y="604982"/>
                    <a:pt x="4686661" y="613731"/>
                    <a:pt x="4675868" y="613731"/>
                  </a:cubicBezTo>
                  <a:lnTo>
                    <a:pt x="19542" y="613731"/>
                  </a:lnTo>
                  <a:cubicBezTo>
                    <a:pt x="8749" y="613731"/>
                    <a:pt x="0" y="604982"/>
                    <a:pt x="0" y="594190"/>
                  </a:cubicBezTo>
                  <a:lnTo>
                    <a:pt x="0" y="19542"/>
                  </a:lnTo>
                  <a:cubicBezTo>
                    <a:pt x="0" y="8749"/>
                    <a:pt x="8749" y="0"/>
                    <a:pt x="19542" y="0"/>
                  </a:cubicBezTo>
                  <a:close/>
                </a:path>
              </a:pathLst>
            </a:custGeom>
            <a:gradFill rotWithShape="1">
              <a:gsLst>
                <a:gs pos="0">
                  <a:srgbClr val="487BA2">
                    <a:alpha val="100000"/>
                  </a:srgbClr>
                </a:gs>
                <a:gs pos="100000">
                  <a:srgbClr val="002744">
                    <a:alpha val="100000"/>
                  </a:srgbClr>
                </a:gs>
              </a:gsLst>
              <a:lin ang="0"/>
            </a:gradFill>
          </p:spPr>
        </p:sp>
        <p:sp>
          <p:nvSpPr>
            <p:cNvPr id="32" name="TextBox 32"/>
            <p:cNvSpPr txBox="1"/>
            <p:nvPr/>
          </p:nvSpPr>
          <p:spPr>
            <a:xfrm>
              <a:off x="0" y="-57150"/>
              <a:ext cx="4695410" cy="670881"/>
            </a:xfrm>
            <a:prstGeom prst="rect">
              <a:avLst/>
            </a:prstGeom>
          </p:spPr>
          <p:txBody>
            <a:bodyPr lIns="25400" tIns="25400" rIns="25400" bIns="25400" rtlCol="0" anchor="ctr"/>
            <a:lstStyle/>
            <a:p>
              <a:pPr algn="ctr">
                <a:lnSpc>
                  <a:spcPts val="1330"/>
                </a:lnSpc>
              </a:pPr>
              <a:endParaRPr sz="900"/>
            </a:p>
          </p:txBody>
        </p:sp>
      </p:grpSp>
      <p:grpSp>
        <p:nvGrpSpPr>
          <p:cNvPr id="33" name="Group 33"/>
          <p:cNvGrpSpPr/>
          <p:nvPr/>
        </p:nvGrpSpPr>
        <p:grpSpPr>
          <a:xfrm>
            <a:off x="393036" y="2390910"/>
            <a:ext cx="2503683" cy="2503683"/>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35" name="TextBox 35"/>
            <p:cNvSpPr txBox="1"/>
            <p:nvPr/>
          </p:nvSpPr>
          <p:spPr>
            <a:xfrm>
              <a:off x="76200" y="19050"/>
              <a:ext cx="660400" cy="717550"/>
            </a:xfrm>
            <a:prstGeom prst="rect">
              <a:avLst/>
            </a:prstGeom>
          </p:spPr>
          <p:txBody>
            <a:bodyPr lIns="22407" tIns="22407" rIns="22407" bIns="22407" rtlCol="0" anchor="ctr"/>
            <a:lstStyle/>
            <a:p>
              <a:pPr algn="ctr">
                <a:lnSpc>
                  <a:spcPts val="1330"/>
                </a:lnSpc>
              </a:pPr>
              <a:endParaRPr sz="900"/>
            </a:p>
          </p:txBody>
        </p:sp>
      </p:grpSp>
      <p:sp>
        <p:nvSpPr>
          <p:cNvPr id="36" name="TextBox 36"/>
          <p:cNvSpPr txBox="1"/>
          <p:nvPr/>
        </p:nvSpPr>
        <p:spPr>
          <a:xfrm>
            <a:off x="1111139" y="2187701"/>
            <a:ext cx="944999" cy="2949910"/>
          </a:xfrm>
          <a:prstGeom prst="rect">
            <a:avLst/>
          </a:prstGeom>
        </p:spPr>
        <p:txBody>
          <a:bodyPr lIns="0" tIns="0" rIns="0" bIns="0" rtlCol="0" anchor="t">
            <a:spAutoFit/>
          </a:bodyPr>
          <a:lstStyle/>
          <a:p>
            <a:pPr algn="ctr">
              <a:lnSpc>
                <a:spcPts val="25222"/>
              </a:lnSpc>
              <a:spcBef>
                <a:spcPct val="0"/>
              </a:spcBef>
            </a:pPr>
            <a:r>
              <a:rPr lang="en-US" sz="18016">
                <a:solidFill>
                  <a:srgbClr val="A9B6D0">
                    <a:alpha val="37647"/>
                  </a:srgbClr>
                </a:solidFill>
                <a:latin typeface="League Spartan"/>
                <a:ea typeface="League Spartan"/>
                <a:cs typeface="League Spartan"/>
                <a:sym typeface="League Spartan"/>
              </a:rPr>
              <a:t>1</a:t>
            </a:r>
          </a:p>
        </p:txBody>
      </p:sp>
      <p:sp>
        <p:nvSpPr>
          <p:cNvPr id="37" name="TextBox 37"/>
          <p:cNvSpPr txBox="1"/>
          <p:nvPr/>
        </p:nvSpPr>
        <p:spPr>
          <a:xfrm>
            <a:off x="528151" y="3163499"/>
            <a:ext cx="2233453" cy="1017715"/>
          </a:xfrm>
          <a:prstGeom prst="rect">
            <a:avLst/>
          </a:prstGeom>
        </p:spPr>
        <p:txBody>
          <a:bodyPr lIns="0" tIns="0" rIns="0" bIns="0" rtlCol="0" anchor="t">
            <a:spAutoFit/>
          </a:bodyPr>
          <a:lstStyle/>
          <a:p>
            <a:pPr algn="ctr">
              <a:lnSpc>
                <a:spcPts val="2693"/>
              </a:lnSpc>
            </a:pPr>
            <a:r>
              <a:rPr lang="en-US" sz="2244" b="1">
                <a:solidFill>
                  <a:srgbClr val="1B517B"/>
                </a:solidFill>
                <a:latin typeface="Barlow Bold"/>
                <a:ea typeface="Barlow Bold"/>
                <a:cs typeface="Barlow Bold"/>
                <a:sym typeface="Barlow Bold"/>
              </a:rPr>
              <a:t>MEMBER SERVICE &amp; PARTNERSHIP </a:t>
            </a:r>
          </a:p>
        </p:txBody>
      </p:sp>
      <p:grpSp>
        <p:nvGrpSpPr>
          <p:cNvPr id="38" name="Group 38"/>
          <p:cNvGrpSpPr/>
          <p:nvPr/>
        </p:nvGrpSpPr>
        <p:grpSpPr>
          <a:xfrm>
            <a:off x="3320332" y="2416024"/>
            <a:ext cx="2453455" cy="2453455"/>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40" name="TextBox 40"/>
            <p:cNvSpPr txBox="1"/>
            <p:nvPr/>
          </p:nvSpPr>
          <p:spPr>
            <a:xfrm>
              <a:off x="76200" y="19050"/>
              <a:ext cx="660400" cy="717550"/>
            </a:xfrm>
            <a:prstGeom prst="rect">
              <a:avLst/>
            </a:prstGeom>
          </p:spPr>
          <p:txBody>
            <a:bodyPr lIns="21958" tIns="21958" rIns="21958" bIns="21958" rtlCol="0" anchor="ctr"/>
            <a:lstStyle/>
            <a:p>
              <a:pPr algn="ctr">
                <a:lnSpc>
                  <a:spcPts val="1330"/>
                </a:lnSpc>
              </a:pPr>
              <a:endParaRPr sz="900"/>
            </a:p>
          </p:txBody>
        </p:sp>
      </p:grpSp>
      <p:grpSp>
        <p:nvGrpSpPr>
          <p:cNvPr id="41" name="Group 41"/>
          <p:cNvGrpSpPr/>
          <p:nvPr/>
        </p:nvGrpSpPr>
        <p:grpSpPr>
          <a:xfrm>
            <a:off x="6195687" y="2416024"/>
            <a:ext cx="2453455" cy="2453455"/>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43" name="TextBox 43"/>
            <p:cNvSpPr txBox="1"/>
            <p:nvPr/>
          </p:nvSpPr>
          <p:spPr>
            <a:xfrm>
              <a:off x="76200" y="19050"/>
              <a:ext cx="660400" cy="717550"/>
            </a:xfrm>
            <a:prstGeom prst="rect">
              <a:avLst/>
            </a:prstGeom>
          </p:spPr>
          <p:txBody>
            <a:bodyPr lIns="21958" tIns="21958" rIns="21958" bIns="21958" rtlCol="0" anchor="ctr"/>
            <a:lstStyle/>
            <a:p>
              <a:pPr algn="ctr">
                <a:lnSpc>
                  <a:spcPts val="1330"/>
                </a:lnSpc>
              </a:pPr>
              <a:endParaRPr sz="900"/>
            </a:p>
          </p:txBody>
        </p:sp>
      </p:grpSp>
      <p:sp>
        <p:nvSpPr>
          <p:cNvPr id="44" name="TextBox 44"/>
          <p:cNvSpPr txBox="1"/>
          <p:nvPr/>
        </p:nvSpPr>
        <p:spPr>
          <a:xfrm>
            <a:off x="3692191" y="2212777"/>
            <a:ext cx="1709738" cy="2926635"/>
          </a:xfrm>
          <a:prstGeom prst="rect">
            <a:avLst/>
          </a:prstGeom>
        </p:spPr>
        <p:txBody>
          <a:bodyPr lIns="0" tIns="0" rIns="0" bIns="0" rtlCol="0" anchor="t">
            <a:spAutoFit/>
          </a:bodyPr>
          <a:lstStyle/>
          <a:p>
            <a:pPr algn="ctr">
              <a:lnSpc>
                <a:spcPts val="25030"/>
              </a:lnSpc>
              <a:spcBef>
                <a:spcPct val="0"/>
              </a:spcBef>
            </a:pPr>
            <a:r>
              <a:rPr lang="en-US" sz="17878">
                <a:solidFill>
                  <a:srgbClr val="A9B6D0">
                    <a:alpha val="37647"/>
                  </a:srgbClr>
                </a:solidFill>
                <a:latin typeface="League Spartan"/>
                <a:ea typeface="League Spartan"/>
                <a:cs typeface="League Spartan"/>
                <a:sym typeface="League Spartan"/>
              </a:rPr>
              <a:t>2</a:t>
            </a:r>
          </a:p>
        </p:txBody>
      </p:sp>
      <p:sp>
        <p:nvSpPr>
          <p:cNvPr id="45" name="TextBox 45"/>
          <p:cNvSpPr txBox="1"/>
          <p:nvPr/>
        </p:nvSpPr>
        <p:spPr>
          <a:xfrm>
            <a:off x="3452736" y="3342093"/>
            <a:ext cx="2188647" cy="1000274"/>
          </a:xfrm>
          <a:prstGeom prst="rect">
            <a:avLst/>
          </a:prstGeom>
        </p:spPr>
        <p:txBody>
          <a:bodyPr lIns="0" tIns="0" rIns="0" bIns="0" rtlCol="0" anchor="t">
            <a:spAutoFit/>
          </a:bodyPr>
          <a:lstStyle/>
          <a:p>
            <a:pPr algn="ctr">
              <a:lnSpc>
                <a:spcPts val="2641"/>
              </a:lnSpc>
            </a:pPr>
            <a:r>
              <a:rPr lang="en-US" sz="2201" b="1">
                <a:solidFill>
                  <a:srgbClr val="1B517B"/>
                </a:solidFill>
                <a:latin typeface="Barlow Bold"/>
                <a:ea typeface="Barlow Bold"/>
                <a:cs typeface="Barlow Bold"/>
                <a:sym typeface="Barlow Bold"/>
              </a:rPr>
              <a:t>AFFORDABLE &amp; STABLE RATES</a:t>
            </a:r>
          </a:p>
        </p:txBody>
      </p:sp>
      <p:sp>
        <p:nvSpPr>
          <p:cNvPr id="46" name="TextBox 46"/>
          <p:cNvSpPr txBox="1"/>
          <p:nvPr/>
        </p:nvSpPr>
        <p:spPr>
          <a:xfrm>
            <a:off x="6670935" y="2271649"/>
            <a:ext cx="1488520" cy="2890407"/>
          </a:xfrm>
          <a:prstGeom prst="rect">
            <a:avLst/>
          </a:prstGeom>
        </p:spPr>
        <p:txBody>
          <a:bodyPr lIns="0" tIns="0" rIns="0" bIns="0" rtlCol="0" anchor="t">
            <a:spAutoFit/>
          </a:bodyPr>
          <a:lstStyle/>
          <a:p>
            <a:pPr algn="ctr">
              <a:lnSpc>
                <a:spcPts val="24675"/>
              </a:lnSpc>
              <a:spcBef>
                <a:spcPct val="0"/>
              </a:spcBef>
            </a:pPr>
            <a:r>
              <a:rPr lang="en-US" sz="17625">
                <a:solidFill>
                  <a:srgbClr val="A9B6D0">
                    <a:alpha val="37647"/>
                  </a:srgbClr>
                </a:solidFill>
                <a:latin typeface="League Spartan"/>
                <a:ea typeface="League Spartan"/>
                <a:cs typeface="League Spartan"/>
                <a:sym typeface="League Spartan"/>
              </a:rPr>
              <a:t>3</a:t>
            </a:r>
          </a:p>
        </p:txBody>
      </p:sp>
      <p:sp>
        <p:nvSpPr>
          <p:cNvPr id="47" name="TextBox 47"/>
          <p:cNvSpPr txBox="1"/>
          <p:nvPr/>
        </p:nvSpPr>
        <p:spPr>
          <a:xfrm>
            <a:off x="6328091" y="3182039"/>
            <a:ext cx="2188647" cy="1333698"/>
          </a:xfrm>
          <a:prstGeom prst="rect">
            <a:avLst/>
          </a:prstGeom>
        </p:spPr>
        <p:txBody>
          <a:bodyPr lIns="0" tIns="0" rIns="0" bIns="0" rtlCol="0" anchor="t">
            <a:spAutoFit/>
          </a:bodyPr>
          <a:lstStyle/>
          <a:p>
            <a:pPr algn="ctr">
              <a:lnSpc>
                <a:spcPts val="2641"/>
              </a:lnSpc>
            </a:pPr>
            <a:r>
              <a:rPr lang="en-US" sz="2201" b="1">
                <a:solidFill>
                  <a:srgbClr val="1B517B"/>
                </a:solidFill>
                <a:latin typeface="Barlow Bold"/>
                <a:ea typeface="Barlow Bold"/>
                <a:cs typeface="Barlow Bold"/>
                <a:sym typeface="Barlow Bold"/>
              </a:rPr>
              <a:t>COMPREHENSIVE &amp; DEPENDABLE COVERAGE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F906-27BA-DE65-389B-B6B291875FD9}"/>
              </a:ext>
            </a:extLst>
          </p:cNvPr>
          <p:cNvSpPr>
            <a:spLocks noGrp="1"/>
          </p:cNvSpPr>
          <p:nvPr>
            <p:ph type="title"/>
          </p:nvPr>
        </p:nvSpPr>
        <p:spPr/>
        <p:txBody>
          <a:bodyPr/>
          <a:lstStyle/>
          <a:p>
            <a:r>
              <a:rPr lang="en-US" dirty="0"/>
              <a:t>“Accidental” Student Records</a:t>
            </a:r>
          </a:p>
        </p:txBody>
      </p:sp>
      <p:sp>
        <p:nvSpPr>
          <p:cNvPr id="3" name="Content Placeholder 2">
            <a:extLst>
              <a:ext uri="{FF2B5EF4-FFF2-40B4-BE49-F238E27FC236}">
                <a16:creationId xmlns:a16="http://schemas.microsoft.com/office/drawing/2014/main" id="{DB0D7287-338A-3C4F-6AE1-DF2997B319AC}"/>
              </a:ext>
            </a:extLst>
          </p:cNvPr>
          <p:cNvSpPr>
            <a:spLocks noGrp="1"/>
          </p:cNvSpPr>
          <p:nvPr>
            <p:ph idx="1"/>
          </p:nvPr>
        </p:nvSpPr>
        <p:spPr/>
        <p:txBody>
          <a:bodyPr>
            <a:normAutofit fontScale="92500" lnSpcReduction="20000"/>
          </a:bodyPr>
          <a:lstStyle/>
          <a:p>
            <a:r>
              <a:rPr lang="en-US" dirty="0"/>
              <a:t>Electronic communications between two or more school officials regarding a specific student will likely create a student record</a:t>
            </a:r>
          </a:p>
          <a:p>
            <a:r>
              <a:rPr lang="en-US" dirty="0"/>
              <a:t>This may include informal text messages and could include information that school administrators are not aware of</a:t>
            </a:r>
          </a:p>
          <a:p>
            <a:r>
              <a:rPr lang="en-US" dirty="0"/>
              <a:t>Irrelevant if communication involved use of personal devices, rather than district devices</a:t>
            </a:r>
          </a:p>
          <a:p>
            <a:r>
              <a:rPr lang="en-US" dirty="0"/>
              <a:t>Case law has required that parents be provided access to derogatory electronic communications between staff members</a:t>
            </a:r>
          </a:p>
        </p:txBody>
      </p:sp>
      <p:sp>
        <p:nvSpPr>
          <p:cNvPr id="4" name="Slide Number Placeholder 3">
            <a:extLst>
              <a:ext uri="{FF2B5EF4-FFF2-40B4-BE49-F238E27FC236}">
                <a16:creationId xmlns:a16="http://schemas.microsoft.com/office/drawing/2014/main" id="{568F948E-DBAF-E06D-D546-AE7D7FB3B94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313345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6C9D-E6E7-374A-2900-B276F37DBC63}"/>
              </a:ext>
            </a:extLst>
          </p:cNvPr>
          <p:cNvSpPr>
            <a:spLocks noGrp="1"/>
          </p:cNvSpPr>
          <p:nvPr>
            <p:ph type="title"/>
          </p:nvPr>
        </p:nvSpPr>
        <p:spPr/>
        <p:txBody>
          <a:bodyPr/>
          <a:lstStyle/>
          <a:p>
            <a:r>
              <a:rPr lang="en-US" dirty="0"/>
              <a:t>What if the District Doesn’t Know?</a:t>
            </a:r>
          </a:p>
        </p:txBody>
      </p:sp>
      <p:sp>
        <p:nvSpPr>
          <p:cNvPr id="3" name="Content Placeholder 2">
            <a:extLst>
              <a:ext uri="{FF2B5EF4-FFF2-40B4-BE49-F238E27FC236}">
                <a16:creationId xmlns:a16="http://schemas.microsoft.com/office/drawing/2014/main" id="{A621DC33-C948-0B78-943A-8C1C13A61B73}"/>
              </a:ext>
            </a:extLst>
          </p:cNvPr>
          <p:cNvSpPr>
            <a:spLocks noGrp="1"/>
          </p:cNvSpPr>
          <p:nvPr>
            <p:ph idx="1"/>
          </p:nvPr>
        </p:nvSpPr>
        <p:spPr>
          <a:xfrm>
            <a:off x="457200" y="1417638"/>
            <a:ext cx="8229600" cy="4938718"/>
          </a:xfrm>
        </p:spPr>
        <p:txBody>
          <a:bodyPr>
            <a:noAutofit/>
          </a:bodyPr>
          <a:lstStyle/>
          <a:p>
            <a:pPr>
              <a:lnSpc>
                <a:spcPct val="90000"/>
              </a:lnSpc>
            </a:pPr>
            <a:r>
              <a:rPr lang="en-US" sz="1800" dirty="0"/>
              <a:t>Requirements that all communication between SD personnel and students/parents be done on the school server/using the school email system are not always followed</a:t>
            </a:r>
          </a:p>
          <a:p>
            <a:pPr lvl="1">
              <a:lnSpc>
                <a:spcPct val="90000"/>
              </a:lnSpc>
            </a:pPr>
            <a:r>
              <a:rPr lang="en-US" sz="1800" dirty="0"/>
              <a:t>Teachers / staff are communicating via personal texts and/or emails</a:t>
            </a:r>
          </a:p>
          <a:p>
            <a:pPr lvl="1">
              <a:lnSpc>
                <a:spcPct val="90000"/>
              </a:lnSpc>
            </a:pPr>
            <a:r>
              <a:rPr lang="en-US" sz="1800" dirty="0"/>
              <a:t>When legal proceeding occurs (Due Process Hearing, etc.), SD is obligated to turn over all of the students’ records. </a:t>
            </a:r>
          </a:p>
          <a:p>
            <a:pPr lvl="1">
              <a:lnSpc>
                <a:spcPct val="90000"/>
              </a:lnSpc>
            </a:pPr>
            <a:r>
              <a:rPr lang="en-US" sz="1800" dirty="0"/>
              <a:t>Since staff has communicated with parents/students via personal texts / off of the school server, the SD is not aware of these communications and fails to produce them</a:t>
            </a:r>
          </a:p>
          <a:p>
            <a:pPr lvl="1">
              <a:lnSpc>
                <a:spcPct val="90000"/>
              </a:lnSpc>
            </a:pPr>
            <a:r>
              <a:rPr lang="en-US" sz="1800" dirty="0"/>
              <a:t>Parents know they exist and demand them</a:t>
            </a:r>
          </a:p>
          <a:p>
            <a:pPr lvl="2">
              <a:lnSpc>
                <a:spcPct val="90000"/>
              </a:lnSpc>
            </a:pPr>
            <a:r>
              <a:rPr lang="en-US" sz="1800" dirty="0"/>
              <a:t>Teacher / staff member must now turn over personal cell phone / account information</a:t>
            </a:r>
          </a:p>
          <a:p>
            <a:pPr lvl="2">
              <a:lnSpc>
                <a:spcPct val="90000"/>
              </a:lnSpc>
            </a:pPr>
            <a:r>
              <a:rPr lang="en-US" sz="1800" dirty="0"/>
              <a:t>SD may be subject to sanctions for failing to produce required records</a:t>
            </a:r>
          </a:p>
          <a:p>
            <a:pPr lvl="2">
              <a:lnSpc>
                <a:spcPct val="90000"/>
              </a:lnSpc>
            </a:pPr>
            <a:r>
              <a:rPr lang="en-US" sz="1800" dirty="0"/>
              <a:t>SD is blind sided – it might have done something differently if it had seen these communications</a:t>
            </a:r>
          </a:p>
          <a:p>
            <a:pPr lvl="2">
              <a:lnSpc>
                <a:spcPct val="90000"/>
              </a:lnSpc>
            </a:pPr>
            <a:r>
              <a:rPr lang="en-US" sz="1800" dirty="0"/>
              <a:t>Teacher / staff member may be subject to disciplinary action for failing to follow SD directives re:  communications</a:t>
            </a:r>
          </a:p>
        </p:txBody>
      </p:sp>
      <p:sp>
        <p:nvSpPr>
          <p:cNvPr id="4" name="Slide Number Placeholder 3">
            <a:extLst>
              <a:ext uri="{FF2B5EF4-FFF2-40B4-BE49-F238E27FC236}">
                <a16:creationId xmlns:a16="http://schemas.microsoft.com/office/drawing/2014/main" id="{7792D204-BF18-53CB-DEEF-AF611BDDE5E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2021209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4708-5B83-EB60-4288-CFA99900B827}"/>
              </a:ext>
            </a:extLst>
          </p:cNvPr>
          <p:cNvSpPr>
            <a:spLocks noGrp="1"/>
          </p:cNvSpPr>
          <p:nvPr>
            <p:ph type="title"/>
          </p:nvPr>
        </p:nvSpPr>
        <p:spPr/>
        <p:txBody>
          <a:bodyPr/>
          <a:lstStyle/>
          <a:p>
            <a:r>
              <a:rPr lang="en-US" dirty="0"/>
              <a:t>FERPA Resources</a:t>
            </a:r>
          </a:p>
        </p:txBody>
      </p:sp>
      <p:sp>
        <p:nvSpPr>
          <p:cNvPr id="3" name="Content Placeholder 2">
            <a:extLst>
              <a:ext uri="{FF2B5EF4-FFF2-40B4-BE49-F238E27FC236}">
                <a16:creationId xmlns:a16="http://schemas.microsoft.com/office/drawing/2014/main" id="{DF1EFAB1-A53D-C304-7442-C9B55A9A3862}"/>
              </a:ext>
            </a:extLst>
          </p:cNvPr>
          <p:cNvSpPr>
            <a:spLocks noGrp="1"/>
          </p:cNvSpPr>
          <p:nvPr>
            <p:ph idx="1"/>
          </p:nvPr>
        </p:nvSpPr>
        <p:spPr/>
        <p:txBody>
          <a:bodyPr>
            <a:normAutofit fontScale="92500"/>
          </a:bodyPr>
          <a:lstStyle/>
          <a:p>
            <a:pPr fontAlgn="base"/>
            <a:r>
              <a:rPr lang="en-US" dirty="0"/>
              <a:t>Annual FERPA and PPRA Notices: </a:t>
            </a:r>
            <a:r>
              <a:rPr lang="en-US" dirty="0">
                <a:hlinkClick r:id="rId2"/>
              </a:rPr>
              <a:t>Annual Notices | Protecting Student Privacy</a:t>
            </a:r>
            <a:endParaRPr lang="en-US" dirty="0"/>
          </a:p>
          <a:p>
            <a:pPr fontAlgn="base"/>
            <a:r>
              <a:rPr lang="en-US" dirty="0"/>
              <a:t>Parent Guide to FERPA –</a:t>
            </a:r>
            <a:r>
              <a:rPr lang="en-US" dirty="0">
                <a:hlinkClick r:id="rId3"/>
              </a:rPr>
              <a:t> A Parent Guide to the Family Educational Rights and Privacy Act (FERPA)</a:t>
            </a:r>
            <a:endParaRPr lang="en-US" dirty="0"/>
          </a:p>
          <a:p>
            <a:pPr fontAlgn="base"/>
            <a:r>
              <a:rPr lang="en-US" dirty="0"/>
              <a:t>FAQs on FERPA –</a:t>
            </a:r>
            <a:r>
              <a:rPr lang="en-US" dirty="0">
                <a:hlinkClick r:id="rId4"/>
              </a:rPr>
              <a:t> Frequently Asked Questions | Protecting Student Privacy</a:t>
            </a:r>
            <a:endParaRPr lang="en-US" dirty="0"/>
          </a:p>
          <a:p>
            <a:pPr fontAlgn="base"/>
            <a:r>
              <a:rPr lang="en-US" dirty="0"/>
              <a:t>FAQ on photos and videos under FERPA –</a:t>
            </a:r>
            <a:r>
              <a:rPr lang="en-US" dirty="0">
                <a:hlinkClick r:id="rId5"/>
              </a:rPr>
              <a:t> FAQs on Photos and Videos under FERPA | Protecting Student Privacy</a:t>
            </a:r>
            <a:endParaRPr lang="en-US" dirty="0"/>
          </a:p>
        </p:txBody>
      </p:sp>
      <p:sp>
        <p:nvSpPr>
          <p:cNvPr id="4" name="Slide Number Placeholder 3">
            <a:extLst>
              <a:ext uri="{FF2B5EF4-FFF2-40B4-BE49-F238E27FC236}">
                <a16:creationId xmlns:a16="http://schemas.microsoft.com/office/drawing/2014/main" id="{2D6FE282-E7A3-4CCD-B955-FCDF4AE5CE5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3847748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E6BD-8DD1-8FF5-9DAA-F1F2F747C603}"/>
              </a:ext>
            </a:extLst>
          </p:cNvPr>
          <p:cNvSpPr>
            <a:spLocks noGrp="1"/>
          </p:cNvSpPr>
          <p:nvPr>
            <p:ph type="title"/>
          </p:nvPr>
        </p:nvSpPr>
        <p:spPr/>
        <p:txBody>
          <a:bodyPr/>
          <a:lstStyle/>
          <a:p>
            <a:r>
              <a:rPr lang="en-US" dirty="0"/>
              <a:t>Gender Identity/Sexual Orientation</a:t>
            </a:r>
          </a:p>
        </p:txBody>
      </p:sp>
      <p:sp>
        <p:nvSpPr>
          <p:cNvPr id="3" name="Content Placeholder 2">
            <a:extLst>
              <a:ext uri="{FF2B5EF4-FFF2-40B4-BE49-F238E27FC236}">
                <a16:creationId xmlns:a16="http://schemas.microsoft.com/office/drawing/2014/main" id="{F8D1981A-0835-C650-AFC9-7B4766AD861F}"/>
              </a:ext>
            </a:extLst>
          </p:cNvPr>
          <p:cNvSpPr>
            <a:spLocks noGrp="1"/>
          </p:cNvSpPr>
          <p:nvPr>
            <p:ph idx="1"/>
          </p:nvPr>
        </p:nvSpPr>
        <p:spPr/>
        <p:txBody>
          <a:bodyPr>
            <a:normAutofit fontScale="85000" lnSpcReduction="10000"/>
          </a:bodyPr>
          <a:lstStyle/>
          <a:p>
            <a:r>
              <a:rPr lang="en-US" dirty="0"/>
              <a:t>See NJDOE Guidance 2018</a:t>
            </a:r>
          </a:p>
          <a:p>
            <a:r>
              <a:rPr lang="en-US" dirty="0"/>
              <a:t>Honor what student is saying</a:t>
            </a:r>
          </a:p>
          <a:p>
            <a:r>
              <a:rPr lang="en-US" dirty="0"/>
              <a:t>Where possible, maintain confidentiality of information shared and honor request not to disclose to parent</a:t>
            </a:r>
          </a:p>
          <a:p>
            <a:r>
              <a:rPr lang="en-US" dirty="0"/>
              <a:t>State AG – suing school districts that adopted policies that would have prompted parent notice against student wishes – preliminary injunction against implementing policies</a:t>
            </a:r>
          </a:p>
          <a:p>
            <a:r>
              <a:rPr lang="en-US" dirty="0"/>
              <a:t>NOTE that IF written records exist in district (not just memory aids) and parent requests to see student records, must make available to parent</a:t>
            </a:r>
          </a:p>
        </p:txBody>
      </p:sp>
      <p:sp>
        <p:nvSpPr>
          <p:cNvPr id="4" name="Slide Number Placeholder 3">
            <a:extLst>
              <a:ext uri="{FF2B5EF4-FFF2-40B4-BE49-F238E27FC236}">
                <a16:creationId xmlns:a16="http://schemas.microsoft.com/office/drawing/2014/main" id="{1F460FC2-6F41-DCA7-CECA-82CD931934F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33</a:t>
            </a:fld>
            <a:endParaRPr lang="en-US" dirty="0">
              <a:solidFill>
                <a:prstClr val="black">
                  <a:tint val="75000"/>
                </a:prstClr>
              </a:solidFill>
            </a:endParaRPr>
          </a:p>
        </p:txBody>
      </p:sp>
    </p:spTree>
    <p:extLst>
      <p:ext uri="{BB962C8B-B14F-4D97-AF65-F5344CB8AC3E}">
        <p14:creationId xmlns:p14="http://schemas.microsoft.com/office/powerpoint/2010/main" val="2911479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BBB6-8301-975E-FD7D-53DB36B8268B}"/>
              </a:ext>
            </a:extLst>
          </p:cNvPr>
          <p:cNvSpPr>
            <a:spLocks noGrp="1"/>
          </p:cNvSpPr>
          <p:nvPr>
            <p:ph type="title"/>
          </p:nvPr>
        </p:nvSpPr>
        <p:spPr/>
        <p:txBody>
          <a:bodyPr/>
          <a:lstStyle/>
          <a:p>
            <a:r>
              <a:rPr lang="en-US" dirty="0"/>
              <a:t>Immigration Status</a:t>
            </a:r>
          </a:p>
        </p:txBody>
      </p:sp>
      <p:sp>
        <p:nvSpPr>
          <p:cNvPr id="3" name="Content Placeholder 2">
            <a:extLst>
              <a:ext uri="{FF2B5EF4-FFF2-40B4-BE49-F238E27FC236}">
                <a16:creationId xmlns:a16="http://schemas.microsoft.com/office/drawing/2014/main" id="{1BD73AE0-B071-5641-DEB5-48E47EEDF2A7}"/>
              </a:ext>
            </a:extLst>
          </p:cNvPr>
          <p:cNvSpPr>
            <a:spLocks noGrp="1"/>
          </p:cNvSpPr>
          <p:nvPr>
            <p:ph idx="1"/>
          </p:nvPr>
        </p:nvSpPr>
        <p:spPr/>
        <p:txBody>
          <a:bodyPr>
            <a:normAutofit fontScale="85000" lnSpcReduction="20000"/>
          </a:bodyPr>
          <a:lstStyle/>
          <a:p>
            <a:r>
              <a:rPr lang="en-US" dirty="0"/>
              <a:t>No right for schools to request information regarding immigration status</a:t>
            </a:r>
          </a:p>
          <a:p>
            <a:r>
              <a:rPr lang="en-US" dirty="0"/>
              <a:t>No need to maintain such information if it is provided by student or parent/guardian</a:t>
            </a:r>
          </a:p>
          <a:p>
            <a:r>
              <a:rPr lang="en-US" dirty="0"/>
              <a:t>Would be violation of FERPA and NJ law to disclose information learned as a school employee regarding immigration status without authorization to do so</a:t>
            </a:r>
          </a:p>
          <a:p>
            <a:r>
              <a:rPr lang="en-US" dirty="0"/>
              <a:t>Be careful that school district is not requiring information during registration process that would inadvertently disclose citizenship status</a:t>
            </a:r>
          </a:p>
          <a:p>
            <a:r>
              <a:rPr lang="en-US" dirty="0"/>
              <a:t>See NJDOE </a:t>
            </a:r>
            <a:r>
              <a:rPr lang="en-US" dirty="0">
                <a:hlinkClick r:id="rId2"/>
              </a:rPr>
              <a:t>Guidance</a:t>
            </a:r>
            <a:r>
              <a:rPr lang="en-US" dirty="0"/>
              <a:t> on School Related State and Federal Requirements related to Immigration</a:t>
            </a:r>
          </a:p>
        </p:txBody>
      </p:sp>
      <p:sp>
        <p:nvSpPr>
          <p:cNvPr id="4" name="Slide Number Placeholder 3">
            <a:extLst>
              <a:ext uri="{FF2B5EF4-FFF2-40B4-BE49-F238E27FC236}">
                <a16:creationId xmlns:a16="http://schemas.microsoft.com/office/drawing/2014/main" id="{48347E51-B695-A84A-9E84-01A541BFAC6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4081536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6C85E-4507-97F6-3E93-5BCA20A374BC}"/>
              </a:ext>
            </a:extLst>
          </p:cNvPr>
          <p:cNvSpPr>
            <a:spLocks noGrp="1"/>
          </p:cNvSpPr>
          <p:nvPr>
            <p:ph type="title"/>
          </p:nvPr>
        </p:nvSpPr>
        <p:spPr/>
        <p:txBody>
          <a:bodyPr>
            <a:normAutofit fontScale="90000"/>
          </a:bodyPr>
          <a:lstStyle/>
          <a:p>
            <a:r>
              <a:rPr lang="en-US" dirty="0"/>
              <a:t>Parameters of FERPA, </a:t>
            </a:r>
            <a:br>
              <a:rPr lang="en-US" dirty="0"/>
            </a:br>
            <a:r>
              <a:rPr lang="en-US" dirty="0"/>
              <a:t>Information Sharing </a:t>
            </a:r>
          </a:p>
        </p:txBody>
      </p:sp>
      <p:sp>
        <p:nvSpPr>
          <p:cNvPr id="3" name="Content Placeholder 2">
            <a:extLst>
              <a:ext uri="{FF2B5EF4-FFF2-40B4-BE49-F238E27FC236}">
                <a16:creationId xmlns:a16="http://schemas.microsoft.com/office/drawing/2014/main" id="{89CBBB37-7780-958D-E5DC-87F7DA5D5026}"/>
              </a:ext>
            </a:extLst>
          </p:cNvPr>
          <p:cNvSpPr>
            <a:spLocks noGrp="1"/>
          </p:cNvSpPr>
          <p:nvPr>
            <p:ph idx="1"/>
          </p:nvPr>
        </p:nvSpPr>
        <p:spPr>
          <a:xfrm>
            <a:off x="457200" y="1600206"/>
            <a:ext cx="8229600" cy="4864162"/>
          </a:xfrm>
        </p:spPr>
        <p:txBody>
          <a:bodyPr>
            <a:normAutofit lnSpcReduction="10000"/>
          </a:bodyPr>
          <a:lstStyle/>
          <a:p>
            <a:r>
              <a:rPr lang="en-US" dirty="0"/>
              <a:t>See LEGAL ONE article – </a:t>
            </a:r>
            <a:r>
              <a:rPr lang="en-US" dirty="0">
                <a:hlinkClick r:id="rId2"/>
              </a:rPr>
              <a:t>Understanding FERPA and How to Navigate Shifting Federal Priorities</a:t>
            </a:r>
            <a:endParaRPr lang="en-US" dirty="0"/>
          </a:p>
          <a:p>
            <a:pPr lvl="1"/>
            <a:r>
              <a:rPr lang="en-US" dirty="0"/>
              <a:t>Addresses gender identity and ICE questions</a:t>
            </a:r>
          </a:p>
          <a:p>
            <a:r>
              <a:rPr lang="en-US" dirty="0"/>
              <a:t>No proactive obligation to notify parent whenever information is added to student record</a:t>
            </a:r>
          </a:p>
          <a:p>
            <a:r>
              <a:rPr lang="en-US" dirty="0"/>
              <a:t>HOWEVER, must provide access to student record within 10 days of request under NJ law (FERPA allows 45 days, but only 10 under NJ law)</a:t>
            </a:r>
          </a:p>
        </p:txBody>
      </p:sp>
      <p:sp>
        <p:nvSpPr>
          <p:cNvPr id="4" name="Slide Number Placeholder 3">
            <a:extLst>
              <a:ext uri="{FF2B5EF4-FFF2-40B4-BE49-F238E27FC236}">
                <a16:creationId xmlns:a16="http://schemas.microsoft.com/office/drawing/2014/main" id="{35FB1D89-ABA0-A251-7232-9523CD8B562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2797352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70CAA-C672-5544-71AD-1C60C4F29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F84AD-00BB-1615-BDC2-67EB70EC7102}"/>
              </a:ext>
            </a:extLst>
          </p:cNvPr>
          <p:cNvSpPr>
            <a:spLocks noGrp="1"/>
          </p:cNvSpPr>
          <p:nvPr>
            <p:ph type="title"/>
          </p:nvPr>
        </p:nvSpPr>
        <p:spPr/>
        <p:txBody>
          <a:bodyPr>
            <a:normAutofit fontScale="90000"/>
          </a:bodyPr>
          <a:lstStyle/>
          <a:p>
            <a:r>
              <a:rPr lang="en-US" dirty="0"/>
              <a:t>Transportation for Students </a:t>
            </a:r>
            <a:br>
              <a:rPr lang="en-US" dirty="0"/>
            </a:br>
            <a:r>
              <a:rPr lang="en-US" dirty="0"/>
              <a:t>with Disabilities</a:t>
            </a:r>
          </a:p>
        </p:txBody>
      </p:sp>
      <p:sp>
        <p:nvSpPr>
          <p:cNvPr id="3" name="Content Placeholder 2">
            <a:extLst>
              <a:ext uri="{FF2B5EF4-FFF2-40B4-BE49-F238E27FC236}">
                <a16:creationId xmlns:a16="http://schemas.microsoft.com/office/drawing/2014/main" id="{AA9E00C0-7D8A-0908-50F9-01365585DEF1}"/>
              </a:ext>
            </a:extLst>
          </p:cNvPr>
          <p:cNvSpPr>
            <a:spLocks noGrp="1"/>
          </p:cNvSpPr>
          <p:nvPr>
            <p:ph idx="1"/>
          </p:nvPr>
        </p:nvSpPr>
        <p:spPr/>
        <p:txBody>
          <a:bodyPr>
            <a:normAutofit fontScale="85000" lnSpcReduction="10000"/>
          </a:bodyPr>
          <a:lstStyle/>
          <a:p>
            <a:r>
              <a:rPr lang="en-US" dirty="0"/>
              <a:t>NJDOE February 12, 2025 </a:t>
            </a:r>
            <a:r>
              <a:rPr lang="en-US" dirty="0">
                <a:hlinkClick r:id="rId2"/>
              </a:rPr>
              <a:t>Broadcast Memo</a:t>
            </a:r>
            <a:endParaRPr lang="en-US" dirty="0"/>
          </a:p>
          <a:p>
            <a:pPr lvl="1"/>
            <a:r>
              <a:rPr lang="en-US" dirty="0"/>
              <a:t>Transportation Considerations for Students with Disabilities</a:t>
            </a:r>
          </a:p>
          <a:p>
            <a:r>
              <a:rPr lang="en-US" dirty="0"/>
              <a:t>Provides practical information, discussion prompts, and best practices to support collaborative planning and ensure transportation arrangements meet the unique needs of students with disabilities</a:t>
            </a:r>
          </a:p>
          <a:p>
            <a:r>
              <a:rPr lang="en-US" dirty="0"/>
              <a:t>NJDOE January 29 2025 </a:t>
            </a:r>
            <a:r>
              <a:rPr lang="en-US" dirty="0">
                <a:hlinkClick r:id="rId3"/>
              </a:rPr>
              <a:t>Broadcast Memo</a:t>
            </a:r>
            <a:endParaRPr lang="en-US" dirty="0"/>
          </a:p>
          <a:p>
            <a:pPr lvl="1"/>
            <a:r>
              <a:rPr lang="en-US" dirty="0"/>
              <a:t>Student Information Card for Transportation of Students with Disabilities and Information Sharing with Bus Drive and Bus Aide</a:t>
            </a:r>
          </a:p>
        </p:txBody>
      </p:sp>
      <p:sp>
        <p:nvSpPr>
          <p:cNvPr id="4" name="Slide Number Placeholder 3">
            <a:extLst>
              <a:ext uri="{FF2B5EF4-FFF2-40B4-BE49-F238E27FC236}">
                <a16:creationId xmlns:a16="http://schemas.microsoft.com/office/drawing/2014/main" id="{098D4D8A-434D-A91E-B20F-588A79F6DE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srgbClr val="70727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707271"/>
              </a:solidFill>
              <a:effectLst/>
              <a:uLnTx/>
              <a:uFillTx/>
              <a:latin typeface="Calibri"/>
              <a:ea typeface="+mn-ea"/>
              <a:cs typeface="+mn-cs"/>
            </a:endParaRPr>
          </a:p>
        </p:txBody>
      </p:sp>
    </p:spTree>
    <p:extLst>
      <p:ext uri="{BB962C8B-B14F-4D97-AF65-F5344CB8AC3E}">
        <p14:creationId xmlns:p14="http://schemas.microsoft.com/office/powerpoint/2010/main" val="210575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FAA3-E8A8-72EE-455E-7F361DD235AB}"/>
              </a:ext>
            </a:extLst>
          </p:cNvPr>
          <p:cNvSpPr>
            <a:spLocks noGrp="1"/>
          </p:cNvSpPr>
          <p:nvPr>
            <p:ph type="title"/>
          </p:nvPr>
        </p:nvSpPr>
        <p:spPr/>
        <p:txBody>
          <a:bodyPr/>
          <a:lstStyle/>
          <a:p>
            <a:r>
              <a:rPr lang="en-US" dirty="0"/>
              <a:t>Mandated Records</a:t>
            </a:r>
          </a:p>
        </p:txBody>
      </p:sp>
      <p:sp>
        <p:nvSpPr>
          <p:cNvPr id="3" name="Content Placeholder 2">
            <a:extLst>
              <a:ext uri="{FF2B5EF4-FFF2-40B4-BE49-F238E27FC236}">
                <a16:creationId xmlns:a16="http://schemas.microsoft.com/office/drawing/2014/main" id="{86E29066-EBDD-68E8-43C9-7FB05D730689}"/>
              </a:ext>
            </a:extLst>
          </p:cNvPr>
          <p:cNvSpPr>
            <a:spLocks noGrp="1"/>
          </p:cNvSpPr>
          <p:nvPr>
            <p:ph idx="1"/>
          </p:nvPr>
        </p:nvSpPr>
        <p:spPr>
          <a:xfrm>
            <a:off x="457200" y="1600206"/>
            <a:ext cx="8229600" cy="4756150"/>
          </a:xfrm>
        </p:spPr>
        <p:txBody>
          <a:bodyPr>
            <a:normAutofit fontScale="92500" lnSpcReduction="10000"/>
          </a:bodyPr>
          <a:lstStyle/>
          <a:p>
            <a:r>
              <a:rPr lang="en-US" sz="3300" dirty="0"/>
              <a:t>Mandated Records - N.J.A.C. 6A:32-7.2: </a:t>
            </a:r>
          </a:p>
          <a:p>
            <a:pPr lvl="1">
              <a:buFont typeface="Calibri" panose="020F0502020204030204" pitchFamily="34" charset="0"/>
              <a:buChar char="─"/>
            </a:pPr>
            <a:r>
              <a:rPr lang="en-US" sz="1900" dirty="0"/>
              <a:t>Student name, address, telephone number, date of birth, name of parent(s), gender, citizenship</a:t>
            </a:r>
          </a:p>
          <a:p>
            <a:pPr lvl="1">
              <a:buFont typeface="Calibri" panose="020F0502020204030204" pitchFamily="34" charset="0"/>
              <a:buChar char="─"/>
            </a:pPr>
            <a:r>
              <a:rPr lang="en-US" sz="1900" dirty="0"/>
              <a:t>Standardized assessment and test answer sheets (protocol),  grades, attendance, classes attended, grade level completed, year completed</a:t>
            </a:r>
          </a:p>
          <a:p>
            <a:pPr lvl="1">
              <a:buFont typeface="Calibri" panose="020F0502020204030204" pitchFamily="34" charset="0"/>
              <a:buChar char="─"/>
            </a:pPr>
            <a:r>
              <a:rPr lang="en-US" sz="1900" dirty="0"/>
              <a:t>Record of daily attendance </a:t>
            </a:r>
          </a:p>
          <a:p>
            <a:pPr lvl="1">
              <a:buFont typeface="Calibri" panose="020F0502020204030204" pitchFamily="34" charset="0"/>
              <a:buChar char="─"/>
            </a:pPr>
            <a:r>
              <a:rPr lang="en-US" sz="1900" dirty="0"/>
              <a:t>Descriptions of student progress according to the system of student evaluation used in the district</a:t>
            </a:r>
          </a:p>
          <a:p>
            <a:pPr lvl="1">
              <a:buFont typeface="Calibri" panose="020F0502020204030204" pitchFamily="34" charset="0"/>
              <a:buChar char="─"/>
            </a:pPr>
            <a:r>
              <a:rPr lang="en-US" sz="1900" dirty="0"/>
              <a:t>History and status of physical health including results of physical exams given by qualified school district employees</a:t>
            </a:r>
          </a:p>
          <a:p>
            <a:pPr lvl="1">
              <a:buFont typeface="Calibri" panose="020F0502020204030204" pitchFamily="34" charset="0"/>
              <a:buChar char="─"/>
            </a:pPr>
            <a:r>
              <a:rPr lang="en-US" sz="1900" dirty="0"/>
              <a:t>Records required for students with disabilities</a:t>
            </a:r>
          </a:p>
          <a:p>
            <a:pPr lvl="1">
              <a:buFont typeface="Calibri" panose="020F0502020204030204" pitchFamily="34" charset="0"/>
              <a:buChar char="─"/>
            </a:pPr>
            <a:r>
              <a:rPr lang="en-US" sz="1900" dirty="0"/>
              <a:t>Federal law now requires maintenance of information on suspensions and expulsions</a:t>
            </a:r>
          </a:p>
          <a:p>
            <a:pPr lvl="1">
              <a:buFont typeface="Calibri" panose="020F0502020204030204" pitchFamily="34" charset="0"/>
              <a:buChar char="─"/>
            </a:pPr>
            <a:r>
              <a:rPr lang="en-US" sz="1900" dirty="0"/>
              <a:t>Records must be kept for 100 years</a:t>
            </a:r>
          </a:p>
          <a:p>
            <a:pPr lvl="1">
              <a:buFont typeface="Calibri" panose="020F0502020204030204" pitchFamily="34" charset="0"/>
              <a:buChar char="─"/>
            </a:pPr>
            <a:r>
              <a:rPr lang="en-US" sz="1900" dirty="0"/>
              <a:t>Other records required by law/board policy</a:t>
            </a:r>
            <a:endParaRPr lang="en-US" sz="2200" dirty="0"/>
          </a:p>
        </p:txBody>
      </p:sp>
      <p:sp>
        <p:nvSpPr>
          <p:cNvPr id="4" name="Slide Number Placeholder 3">
            <a:extLst>
              <a:ext uri="{FF2B5EF4-FFF2-40B4-BE49-F238E27FC236}">
                <a16:creationId xmlns:a16="http://schemas.microsoft.com/office/drawing/2014/main" id="{DCE25B6B-AB47-3D4E-98A7-7BF17FA0F9F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115928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3851-1045-C016-A05C-112FEA944F88}"/>
              </a:ext>
            </a:extLst>
          </p:cNvPr>
          <p:cNvSpPr>
            <a:spLocks noGrp="1"/>
          </p:cNvSpPr>
          <p:nvPr>
            <p:ph type="title"/>
          </p:nvPr>
        </p:nvSpPr>
        <p:spPr/>
        <p:txBody>
          <a:bodyPr/>
          <a:lstStyle/>
          <a:p>
            <a:r>
              <a:rPr lang="en-US" dirty="0"/>
              <a:t>Access to Student Records</a:t>
            </a:r>
          </a:p>
        </p:txBody>
      </p:sp>
      <p:sp>
        <p:nvSpPr>
          <p:cNvPr id="3" name="Content Placeholder 2">
            <a:extLst>
              <a:ext uri="{FF2B5EF4-FFF2-40B4-BE49-F238E27FC236}">
                <a16:creationId xmlns:a16="http://schemas.microsoft.com/office/drawing/2014/main" id="{A8D41E3A-EBC1-69E0-3FE3-4046BA4A63DA}"/>
              </a:ext>
            </a:extLst>
          </p:cNvPr>
          <p:cNvSpPr>
            <a:spLocks noGrp="1"/>
          </p:cNvSpPr>
          <p:nvPr>
            <p:ph idx="1"/>
          </p:nvPr>
        </p:nvSpPr>
        <p:spPr/>
        <p:txBody>
          <a:bodyPr>
            <a:normAutofit fontScale="85000" lnSpcReduction="10000"/>
          </a:bodyPr>
          <a:lstStyle/>
          <a:p>
            <a:r>
              <a:rPr lang="en-US" dirty="0"/>
              <a:t>For a detailed description of who has access to student records and the conditions required, see </a:t>
            </a:r>
            <a:r>
              <a:rPr lang="en-US" dirty="0">
                <a:hlinkClick r:id="rId2"/>
              </a:rPr>
              <a:t>A Parent Guide to the Family Educational Rights and Privacy Act (FERPA)</a:t>
            </a:r>
            <a:r>
              <a:rPr lang="en-US" dirty="0"/>
              <a:t> and N.J.A.C. 6A:32-7.5.  </a:t>
            </a:r>
          </a:p>
          <a:p>
            <a:r>
              <a:rPr lang="en-US" dirty="0"/>
              <a:t>That access must be provided within 45 days of the request (but under NJ law the timeline is 10 days).  A school official is required to be present as the parent or guardian is reviewing the student record.  Upon request, copies of records must also be provided, and the district may charge reasonable fees.  </a:t>
            </a:r>
          </a:p>
        </p:txBody>
      </p:sp>
      <p:sp>
        <p:nvSpPr>
          <p:cNvPr id="4" name="Slide Number Placeholder 3">
            <a:extLst>
              <a:ext uri="{FF2B5EF4-FFF2-40B4-BE49-F238E27FC236}">
                <a16:creationId xmlns:a16="http://schemas.microsoft.com/office/drawing/2014/main" id="{78656AB8-858A-51BD-120B-9F39ED16B92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2790957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DF63-C837-93E5-74F5-D4E033D2E80B}"/>
              </a:ext>
            </a:extLst>
          </p:cNvPr>
          <p:cNvSpPr>
            <a:spLocks noGrp="1"/>
          </p:cNvSpPr>
          <p:nvPr>
            <p:ph type="title"/>
          </p:nvPr>
        </p:nvSpPr>
        <p:spPr/>
        <p:txBody>
          <a:bodyPr/>
          <a:lstStyle/>
          <a:p>
            <a:r>
              <a:rPr lang="en-US" dirty="0"/>
              <a:t>Access to Student Records</a:t>
            </a:r>
          </a:p>
        </p:txBody>
      </p:sp>
      <p:sp>
        <p:nvSpPr>
          <p:cNvPr id="3" name="Content Placeholder 2">
            <a:extLst>
              <a:ext uri="{FF2B5EF4-FFF2-40B4-BE49-F238E27FC236}">
                <a16:creationId xmlns:a16="http://schemas.microsoft.com/office/drawing/2014/main" id="{981C8C08-6368-4860-2DF8-EDC23CDC9695}"/>
              </a:ext>
            </a:extLst>
          </p:cNvPr>
          <p:cNvSpPr>
            <a:spLocks noGrp="1"/>
          </p:cNvSpPr>
          <p:nvPr>
            <p:ph idx="1"/>
          </p:nvPr>
        </p:nvSpPr>
        <p:spPr>
          <a:xfrm>
            <a:off x="457200" y="1600206"/>
            <a:ext cx="8229600" cy="4883721"/>
          </a:xfrm>
        </p:spPr>
        <p:txBody>
          <a:bodyPr>
            <a:normAutofit fontScale="55000" lnSpcReduction="20000"/>
          </a:bodyPr>
          <a:lstStyle/>
          <a:p>
            <a:pPr fontAlgn="base"/>
            <a:r>
              <a:rPr lang="en-US" dirty="0"/>
              <a:t>Parents of a dependent student;</a:t>
            </a:r>
          </a:p>
          <a:p>
            <a:pPr fontAlgn="base"/>
            <a:r>
              <a:rPr lang="en-US" b="1" dirty="0"/>
              <a:t>School officials with a legitimate educational interest</a:t>
            </a:r>
            <a:r>
              <a:rPr lang="en-US" dirty="0"/>
              <a:t>;</a:t>
            </a:r>
          </a:p>
          <a:p>
            <a:pPr fontAlgn="base"/>
            <a:r>
              <a:rPr lang="en-US" dirty="0"/>
              <a:t>The school/school district where the student seeks or  intends to enroll;</a:t>
            </a:r>
          </a:p>
          <a:p>
            <a:pPr fontAlgn="base"/>
            <a:r>
              <a:rPr lang="en-US" dirty="0"/>
              <a:t>To those requesting Directory Information provided the parent has been provided notice of their rights to opt out of sharing such information and has not opted out;</a:t>
            </a:r>
          </a:p>
          <a:p>
            <a:pPr fontAlgn="base"/>
            <a:r>
              <a:rPr lang="en-US" dirty="0"/>
              <a:t>To authorized representatives of, among others, State and local educational authorities, such as a State department of education, in connection with an audit or evaluation of Federal- or State-supported education programs, or for the enforcement of or compliance with Federal legal requirements that relate to those programs;</a:t>
            </a:r>
          </a:p>
          <a:p>
            <a:pPr fontAlgn="base"/>
            <a:r>
              <a:rPr lang="en-US" dirty="0"/>
              <a:t>To a representative of a State or local child welfare agency or Tribal organization </a:t>
            </a:r>
          </a:p>
          <a:p>
            <a:pPr fontAlgn="base"/>
            <a:r>
              <a:rPr lang="en-US" dirty="0"/>
              <a:t>regarding a child in foster care; </a:t>
            </a:r>
          </a:p>
          <a:p>
            <a:pPr fontAlgn="base"/>
            <a:r>
              <a:rPr lang="en-US" dirty="0"/>
              <a:t>To State and local officials or authorities pursuant to a State statute concerning the juvenile justice system and the system’s ability to effectively serve the student whose records are being disclosed;</a:t>
            </a:r>
          </a:p>
          <a:p>
            <a:pPr fontAlgn="base"/>
            <a:r>
              <a:rPr lang="en-US" dirty="0"/>
              <a:t>To organizations conducting studies for, or on behalf of, the school for specified purposes including improving instruction;</a:t>
            </a:r>
          </a:p>
          <a:p>
            <a:pPr fontAlgn="base"/>
            <a:r>
              <a:rPr lang="en-US" dirty="0"/>
              <a:t>To comply with a judicial order or a lawfully issued subpoena; and</a:t>
            </a:r>
          </a:p>
          <a:p>
            <a:pPr fontAlgn="base"/>
            <a:r>
              <a:rPr lang="en-US" dirty="0"/>
              <a:t>In connection with a health or safety emergency.</a:t>
            </a:r>
          </a:p>
          <a:p>
            <a:endParaRPr lang="en-US" dirty="0"/>
          </a:p>
        </p:txBody>
      </p:sp>
      <p:sp>
        <p:nvSpPr>
          <p:cNvPr id="4" name="Slide Number Placeholder 3">
            <a:extLst>
              <a:ext uri="{FF2B5EF4-FFF2-40B4-BE49-F238E27FC236}">
                <a16:creationId xmlns:a16="http://schemas.microsoft.com/office/drawing/2014/main" id="{0E58575E-5F56-C000-5394-34B5A687A27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323435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8">
            <a:extLst>
              <a:ext uri="{FF2B5EF4-FFF2-40B4-BE49-F238E27FC236}">
                <a16:creationId xmlns:a16="http://schemas.microsoft.com/office/drawing/2014/main" id="{65AD9CAD-41EA-4315-BE2D-541C7CD929E6}"/>
              </a:ext>
            </a:extLst>
          </p:cNvPr>
          <p:cNvGrpSpPr/>
          <p:nvPr/>
        </p:nvGrpSpPr>
        <p:grpSpPr>
          <a:xfrm>
            <a:off x="3257121" y="6186967"/>
            <a:ext cx="3704408" cy="586546"/>
            <a:chOff x="0" y="0"/>
            <a:chExt cx="1360221" cy="215374"/>
          </a:xfrm>
          <a:solidFill>
            <a:schemeClr val="bg1"/>
          </a:solidFill>
        </p:grpSpPr>
        <p:sp>
          <p:nvSpPr>
            <p:cNvPr id="29" name="Freeform 19">
              <a:extLst>
                <a:ext uri="{FF2B5EF4-FFF2-40B4-BE49-F238E27FC236}">
                  <a16:creationId xmlns:a16="http://schemas.microsoft.com/office/drawing/2014/main" id="{99866E64-D69C-4772-A306-D23E1E1D75BC}"/>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0" name="TextBox 20">
              <a:extLst>
                <a:ext uri="{FF2B5EF4-FFF2-40B4-BE49-F238E27FC236}">
                  <a16:creationId xmlns:a16="http://schemas.microsoft.com/office/drawing/2014/main" id="{3142FACF-B729-449A-B32B-41E778225D85}"/>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1020872" y="6505425"/>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4457998" y="6247651"/>
            <a:ext cx="5199508" cy="587642"/>
            <a:chOff x="0" y="0"/>
            <a:chExt cx="1616602" cy="182706"/>
          </a:xfrm>
        </p:grpSpPr>
        <p:sp>
          <p:nvSpPr>
            <p:cNvPr id="6" name="Freeform 6"/>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7" name="TextBox 7"/>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364440" y="2750993"/>
            <a:ext cx="299182" cy="29918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10" name="TextBox 10"/>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1" name="Group 11"/>
          <p:cNvGrpSpPr/>
          <p:nvPr/>
        </p:nvGrpSpPr>
        <p:grpSpPr>
          <a:xfrm>
            <a:off x="7938812" y="570205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4" name="Group 14"/>
          <p:cNvGrpSpPr/>
          <p:nvPr/>
        </p:nvGrpSpPr>
        <p:grpSpPr>
          <a:xfrm>
            <a:off x="-628750" y="878569"/>
            <a:ext cx="7187110" cy="607119"/>
            <a:chOff x="0" y="0"/>
            <a:chExt cx="1680895" cy="182706"/>
          </a:xfrm>
        </p:grpSpPr>
        <p:sp>
          <p:nvSpPr>
            <p:cNvPr id="15" name="Freeform 15"/>
            <p:cNvSpPr/>
            <p:nvPr/>
          </p:nvSpPr>
          <p:spPr>
            <a:xfrm>
              <a:off x="0" y="0"/>
              <a:ext cx="1680894" cy="182706"/>
            </a:xfrm>
            <a:custGeom>
              <a:avLst/>
              <a:gdLst/>
              <a:ahLst/>
              <a:cxnLst/>
              <a:rect l="l" t="t" r="r" b="b"/>
              <a:pathLst>
                <a:path w="1680894" h="182706">
                  <a:moveTo>
                    <a:pt x="203200" y="0"/>
                  </a:moveTo>
                  <a:lnTo>
                    <a:pt x="1680894" y="0"/>
                  </a:lnTo>
                  <a:lnTo>
                    <a:pt x="1477694" y="182706"/>
                  </a:lnTo>
                  <a:lnTo>
                    <a:pt x="0" y="182706"/>
                  </a:lnTo>
                  <a:lnTo>
                    <a:pt x="203200" y="0"/>
                  </a:lnTo>
                  <a:close/>
                </a:path>
              </a:pathLst>
            </a:custGeom>
            <a:solidFill>
              <a:srgbClr val="011643"/>
            </a:solidFill>
            <a:ln cap="sq">
              <a:noFill/>
              <a:prstDash val="solid"/>
              <a:miter/>
            </a:ln>
          </p:spPr>
        </p:sp>
        <p:sp>
          <p:nvSpPr>
            <p:cNvPr id="16" name="TextBox 16"/>
            <p:cNvSpPr txBox="1"/>
            <p:nvPr/>
          </p:nvSpPr>
          <p:spPr>
            <a:xfrm>
              <a:off x="101600" y="-38100"/>
              <a:ext cx="1477695"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7" name="Group 17"/>
          <p:cNvGrpSpPr/>
          <p:nvPr/>
        </p:nvGrpSpPr>
        <p:grpSpPr>
          <a:xfrm>
            <a:off x="-1372984" y="702094"/>
            <a:ext cx="7892317" cy="607119"/>
            <a:chOff x="0" y="0"/>
            <a:chExt cx="1764186" cy="182706"/>
          </a:xfrm>
        </p:grpSpPr>
        <p:sp>
          <p:nvSpPr>
            <p:cNvPr id="18" name="Freeform 18"/>
            <p:cNvSpPr/>
            <p:nvPr/>
          </p:nvSpPr>
          <p:spPr>
            <a:xfrm>
              <a:off x="0" y="0"/>
              <a:ext cx="1764186" cy="182706"/>
            </a:xfrm>
            <a:custGeom>
              <a:avLst/>
              <a:gdLst/>
              <a:ahLst/>
              <a:cxnLst/>
              <a:rect l="l" t="t" r="r" b="b"/>
              <a:pathLst>
                <a:path w="1764186" h="182706">
                  <a:moveTo>
                    <a:pt x="203200" y="0"/>
                  </a:moveTo>
                  <a:lnTo>
                    <a:pt x="1764186" y="0"/>
                  </a:lnTo>
                  <a:lnTo>
                    <a:pt x="1560986" y="182706"/>
                  </a:lnTo>
                  <a:lnTo>
                    <a:pt x="0" y="182706"/>
                  </a:lnTo>
                  <a:lnTo>
                    <a:pt x="203200" y="0"/>
                  </a:lnTo>
                  <a:close/>
                </a:path>
              </a:pathLst>
            </a:custGeom>
            <a:solidFill>
              <a:srgbClr val="FFFFFF"/>
            </a:solidFill>
            <a:ln w="104775" cap="sq">
              <a:solidFill>
                <a:srgbClr val="677FBE"/>
              </a:solidFill>
              <a:prstDash val="solid"/>
              <a:miter/>
            </a:ln>
          </p:spPr>
        </p:sp>
        <p:sp>
          <p:nvSpPr>
            <p:cNvPr id="19" name="TextBox 19"/>
            <p:cNvSpPr txBox="1"/>
            <p:nvPr/>
          </p:nvSpPr>
          <p:spPr>
            <a:xfrm>
              <a:off x="101600" y="-38100"/>
              <a:ext cx="1560986" cy="220806"/>
            </a:xfrm>
            <a:prstGeom prst="rect">
              <a:avLst/>
            </a:prstGeom>
          </p:spPr>
          <p:txBody>
            <a:bodyPr lIns="25400" tIns="25400" rIns="25400" bIns="25400" rtlCol="0" anchor="ctr"/>
            <a:lstStyle/>
            <a:p>
              <a:pPr algn="ctr">
                <a:lnSpc>
                  <a:spcPts val="1330"/>
                </a:lnSpc>
                <a:spcBef>
                  <a:spcPct val="0"/>
                </a:spcBef>
              </a:pPr>
              <a:endParaRPr sz="900"/>
            </a:p>
          </p:txBody>
        </p:sp>
      </p:grpSp>
      <p:sp>
        <p:nvSpPr>
          <p:cNvPr id="20" name="Freeform 20"/>
          <p:cNvSpPr/>
          <p:nvPr/>
        </p:nvSpPr>
        <p:spPr>
          <a:xfrm flipV="1">
            <a:off x="6184991" y="-490534"/>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22"/>
          <p:cNvSpPr/>
          <p:nvPr/>
        </p:nvSpPr>
        <p:spPr>
          <a:xfrm>
            <a:off x="8161477" y="614000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24" name="TextBox 24"/>
          <p:cNvSpPr txBox="1"/>
          <p:nvPr/>
        </p:nvSpPr>
        <p:spPr>
          <a:xfrm>
            <a:off x="746164" y="3157317"/>
            <a:ext cx="4588109" cy="468590"/>
          </a:xfrm>
          <a:prstGeom prst="rect">
            <a:avLst/>
          </a:prstGeom>
        </p:spPr>
        <p:txBody>
          <a:bodyPr wrap="square" lIns="0" tIns="0" rIns="0" bIns="0" rtlCol="0" anchor="t">
            <a:spAutoFit/>
          </a:bodyPr>
          <a:lstStyle/>
          <a:p>
            <a:pPr>
              <a:lnSpc>
                <a:spcPts val="1783"/>
              </a:lnSpc>
            </a:pPr>
            <a:r>
              <a:rPr lang="en-US" dirty="0">
                <a:solidFill>
                  <a:srgbClr val="000000"/>
                </a:solidFill>
                <a:latin typeface="Poppins"/>
                <a:ea typeface="Poppins"/>
                <a:cs typeface="Poppins"/>
                <a:sym typeface="Poppins"/>
              </a:rPr>
              <a:t>NJSIG </a:t>
            </a:r>
          </a:p>
          <a:p>
            <a:pPr>
              <a:lnSpc>
                <a:spcPts val="1783"/>
              </a:lnSpc>
            </a:pPr>
            <a:r>
              <a:rPr lang="en-US" dirty="0">
                <a:solidFill>
                  <a:srgbClr val="000000"/>
                </a:solidFill>
                <a:latin typeface="Poppins"/>
                <a:ea typeface="Poppins"/>
                <a:cs typeface="Poppins"/>
                <a:sym typeface="Poppins"/>
              </a:rPr>
              <a:t>Senior Business Development Specialist</a:t>
            </a:r>
          </a:p>
        </p:txBody>
      </p:sp>
      <p:sp>
        <p:nvSpPr>
          <p:cNvPr id="25" name="TextBox 25"/>
          <p:cNvSpPr txBox="1"/>
          <p:nvPr/>
        </p:nvSpPr>
        <p:spPr>
          <a:xfrm>
            <a:off x="746164" y="2776307"/>
            <a:ext cx="6508840" cy="331373"/>
          </a:xfrm>
          <a:prstGeom prst="rect">
            <a:avLst/>
          </a:prstGeom>
        </p:spPr>
        <p:txBody>
          <a:bodyPr wrap="square" lIns="0" tIns="0" rIns="0" bIns="0" rtlCol="0" anchor="t">
            <a:spAutoFit/>
          </a:bodyPr>
          <a:lstStyle/>
          <a:p>
            <a:pPr>
              <a:lnSpc>
                <a:spcPts val="2388"/>
              </a:lnSpc>
            </a:pPr>
            <a:r>
              <a:rPr lang="en-US" sz="2800" b="1" dirty="0">
                <a:solidFill>
                  <a:srgbClr val="092882"/>
                </a:solidFill>
                <a:latin typeface="Poppins Bold"/>
                <a:ea typeface="Poppins Bold"/>
                <a:cs typeface="Poppins Bold"/>
                <a:sym typeface="Poppins Bold"/>
              </a:rPr>
              <a:t>Joseph Semptimphelter</a:t>
            </a:r>
          </a:p>
        </p:txBody>
      </p:sp>
      <p:sp>
        <p:nvSpPr>
          <p:cNvPr id="26" name="TextBox 26"/>
          <p:cNvSpPr txBox="1"/>
          <p:nvPr/>
        </p:nvSpPr>
        <p:spPr>
          <a:xfrm>
            <a:off x="207168" y="819720"/>
            <a:ext cx="5689981" cy="410369"/>
          </a:xfrm>
          <a:prstGeom prst="rect">
            <a:avLst/>
          </a:prstGeom>
        </p:spPr>
        <p:txBody>
          <a:bodyPr lIns="0" tIns="0" rIns="0" bIns="0" rtlCol="0" anchor="t">
            <a:spAutoFit/>
          </a:bodyPr>
          <a:lstStyle/>
          <a:p>
            <a:pPr>
              <a:lnSpc>
                <a:spcPts val="3214"/>
              </a:lnSpc>
            </a:pPr>
            <a:r>
              <a:rPr lang="en-US" sz="2800" b="1" dirty="0">
                <a:solidFill>
                  <a:srgbClr val="092882"/>
                </a:solidFill>
                <a:latin typeface="League Spartan"/>
                <a:ea typeface="League Spartan"/>
                <a:cs typeface="League Spartan"/>
                <a:sym typeface="League Spartan"/>
              </a:rPr>
              <a:t>NJSIG VALUE ADDED SERVICES</a:t>
            </a:r>
          </a:p>
        </p:txBody>
      </p:sp>
      <p:pic>
        <p:nvPicPr>
          <p:cNvPr id="23" name="Picture 22">
            <a:extLst>
              <a:ext uri="{FF2B5EF4-FFF2-40B4-BE49-F238E27FC236}">
                <a16:creationId xmlns:a16="http://schemas.microsoft.com/office/drawing/2014/main" id="{200C94CA-2DEA-40EC-9438-CB58D735C03F}"/>
              </a:ext>
            </a:extLst>
          </p:cNvPr>
          <p:cNvPicPr>
            <a:picLocks noChangeAspect="1"/>
          </p:cNvPicPr>
          <p:nvPr/>
        </p:nvPicPr>
        <p:blipFill rotWithShape="1">
          <a:blip r:embed="rId5">
            <a:extLst>
              <a:ext uri="{28A0092B-C50C-407E-A947-70E740481C1C}">
                <a14:useLocalDpi xmlns:a14="http://schemas.microsoft.com/office/drawing/2010/main" val="0"/>
              </a:ext>
            </a:extLst>
          </a:blip>
          <a:srcRect l="22082" t="8764" r="17434"/>
          <a:stretch/>
        </p:blipFill>
        <p:spPr>
          <a:xfrm>
            <a:off x="5514500" y="2144671"/>
            <a:ext cx="2799767" cy="31674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431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08E05-3D46-44B2-D966-21EF6545B464}"/>
              </a:ext>
            </a:extLst>
          </p:cNvPr>
          <p:cNvSpPr>
            <a:spLocks noGrp="1"/>
          </p:cNvSpPr>
          <p:nvPr>
            <p:ph type="title"/>
          </p:nvPr>
        </p:nvSpPr>
        <p:spPr/>
        <p:txBody>
          <a:bodyPr>
            <a:normAutofit fontScale="90000"/>
          </a:bodyPr>
          <a:lstStyle/>
          <a:p>
            <a:r>
              <a:rPr lang="en-US" dirty="0"/>
              <a:t>One Parent’s Access to </a:t>
            </a:r>
            <a:br>
              <a:rPr lang="en-US" dirty="0"/>
            </a:br>
            <a:r>
              <a:rPr lang="en-US" dirty="0"/>
              <a:t>Another Child’s Records</a:t>
            </a:r>
          </a:p>
        </p:txBody>
      </p:sp>
      <p:sp>
        <p:nvSpPr>
          <p:cNvPr id="3" name="Content Placeholder 2">
            <a:extLst>
              <a:ext uri="{FF2B5EF4-FFF2-40B4-BE49-F238E27FC236}">
                <a16:creationId xmlns:a16="http://schemas.microsoft.com/office/drawing/2014/main" id="{7D6FEC27-A166-9C54-2D42-93D962452893}"/>
              </a:ext>
            </a:extLst>
          </p:cNvPr>
          <p:cNvSpPr>
            <a:spLocks noGrp="1"/>
          </p:cNvSpPr>
          <p:nvPr>
            <p:ph idx="1"/>
          </p:nvPr>
        </p:nvSpPr>
        <p:spPr>
          <a:xfrm>
            <a:off x="457200" y="1417638"/>
            <a:ext cx="8229600" cy="5017391"/>
          </a:xfrm>
        </p:spPr>
        <p:txBody>
          <a:bodyPr>
            <a:normAutofit fontScale="62500" lnSpcReduction="20000"/>
          </a:bodyPr>
          <a:lstStyle/>
          <a:p>
            <a:pPr fontAlgn="base"/>
            <a:r>
              <a:rPr lang="en-US" b="1" dirty="0"/>
              <a:t>Video Footage </a:t>
            </a:r>
            <a:r>
              <a:rPr lang="en-US" dirty="0"/>
              <a:t>- if the school has video footage that is relevant to a student disciplinary matter a parent would have the right to view the video even if other students are recognizable in the video.  See In Re Wachter, in which a Pennsylvania school district was advised by the U.S. Department of Education Office of the Chief Privacy Officer that a parent had a right to inspect video footage showing her son’s role in a hazing incident, even though the parents of other students did not consent to disclosure of their child’s images in the video.  </a:t>
            </a:r>
          </a:p>
          <a:p>
            <a:pPr fontAlgn="base"/>
            <a:r>
              <a:rPr lang="en-US" b="1" dirty="0"/>
              <a:t>Info on Harassment </a:t>
            </a:r>
            <a:r>
              <a:rPr lang="en-US" dirty="0"/>
              <a:t>- See also Letter to Anonymous, August 2017 regarding limited information sharing about the offending student when a student is the victim of harassment based on a protected class under federal law.</a:t>
            </a:r>
          </a:p>
          <a:p>
            <a:pPr fontAlgn="base"/>
            <a:r>
              <a:rPr lang="en-US" b="1" dirty="0"/>
              <a:t>New Jersey Admin Code </a:t>
            </a:r>
            <a:r>
              <a:rPr lang="en-US" dirty="0"/>
              <a:t>- New Jersey law also specifically recognizes that some situations may arise where the parent of one child is entitled to see information about another child.  See N.J.A.C. 6A:32-7.1(f), which provides that “[t]he parent or adult student shall have access to his or her own records and have access to or be specifically informed about only that portion of another student’s record that contains information about his or her child or himself or herself.”</a:t>
            </a:r>
          </a:p>
          <a:p>
            <a:endParaRPr lang="en-US" dirty="0"/>
          </a:p>
        </p:txBody>
      </p:sp>
      <p:sp>
        <p:nvSpPr>
          <p:cNvPr id="4" name="Slide Number Placeholder 3">
            <a:extLst>
              <a:ext uri="{FF2B5EF4-FFF2-40B4-BE49-F238E27FC236}">
                <a16:creationId xmlns:a16="http://schemas.microsoft.com/office/drawing/2014/main" id="{882B4F05-8837-4BE2-C806-C957288CC6D3}"/>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40</a:t>
            </a:fld>
            <a:endParaRPr lang="en-US" dirty="0">
              <a:solidFill>
                <a:prstClr val="black">
                  <a:tint val="75000"/>
                </a:prstClr>
              </a:solidFill>
            </a:endParaRPr>
          </a:p>
        </p:txBody>
      </p:sp>
    </p:spTree>
    <p:extLst>
      <p:ext uri="{BB962C8B-B14F-4D97-AF65-F5344CB8AC3E}">
        <p14:creationId xmlns:p14="http://schemas.microsoft.com/office/powerpoint/2010/main" val="3905576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16">
          <a:extLst>
            <a:ext uri="{FF2B5EF4-FFF2-40B4-BE49-F238E27FC236}">
              <a16:creationId xmlns:a16="http://schemas.microsoft.com/office/drawing/2014/main" id="{926B3E96-AF72-5A38-AF3D-766D2958ACE2}"/>
            </a:ext>
          </a:extLst>
        </p:cNvPr>
        <p:cNvGrpSpPr/>
        <p:nvPr/>
      </p:nvGrpSpPr>
      <p:grpSpPr>
        <a:xfrm>
          <a:off x="0" y="0"/>
          <a:ext cx="0" cy="0"/>
          <a:chOff x="0" y="0"/>
          <a:chExt cx="0" cy="0"/>
        </a:xfrm>
      </p:grpSpPr>
      <p:sp>
        <p:nvSpPr>
          <p:cNvPr id="1417" name="Google Shape;1417;p101">
            <a:extLst>
              <a:ext uri="{FF2B5EF4-FFF2-40B4-BE49-F238E27FC236}">
                <a16:creationId xmlns:a16="http://schemas.microsoft.com/office/drawing/2014/main" id="{1CFDF6F3-0D08-1DFC-D931-8A4388A75E5D}"/>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FERPA and HIPAA</a:t>
            </a:r>
            <a:endParaRPr/>
          </a:p>
        </p:txBody>
      </p:sp>
      <p:sp>
        <p:nvSpPr>
          <p:cNvPr id="1418" name="Google Shape;1418;p101">
            <a:extLst>
              <a:ext uri="{FF2B5EF4-FFF2-40B4-BE49-F238E27FC236}">
                <a16:creationId xmlns:a16="http://schemas.microsoft.com/office/drawing/2014/main" id="{63BE38E3-D8A3-9AB7-D41C-D010C8C482A4}"/>
              </a:ext>
            </a:extLst>
          </p:cNvPr>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dirty="0"/>
              <a:t>See </a:t>
            </a:r>
            <a:r>
              <a:rPr lang="en-US" dirty="0">
                <a:hlinkClick r:id="rId3"/>
              </a:rPr>
              <a:t>Joint Guidance on Application of FERPA and HIPAA</a:t>
            </a:r>
            <a:endParaRPr dirty="0"/>
          </a:p>
          <a:p>
            <a:pPr marL="342900" lvl="0" indent="-342900" algn="l" rtl="0">
              <a:spcBef>
                <a:spcPts val="448"/>
              </a:spcBef>
              <a:spcAft>
                <a:spcPts val="0"/>
              </a:spcAft>
              <a:buClr>
                <a:schemeClr val="dk1"/>
              </a:buClr>
              <a:buSzPct val="100000"/>
              <a:buChar char="•"/>
            </a:pPr>
            <a:r>
              <a:rPr lang="en-US" dirty="0"/>
              <a:t>Generally schools are not governed by HIPAA</a:t>
            </a:r>
            <a:endParaRPr dirty="0"/>
          </a:p>
          <a:p>
            <a:pPr marL="342900" lvl="0" indent="-342900" algn="l" rtl="0">
              <a:spcBef>
                <a:spcPts val="448"/>
              </a:spcBef>
              <a:spcAft>
                <a:spcPts val="0"/>
              </a:spcAft>
              <a:buClr>
                <a:schemeClr val="dk1"/>
              </a:buClr>
              <a:buSzPct val="100000"/>
              <a:buChar char="•"/>
            </a:pPr>
            <a:r>
              <a:rPr lang="en-US" b="1" i="1" dirty="0"/>
              <a:t>Where the HIPAA Privacy Rule applies, does it allow a health care provider to disclose protected health information (PHI) about a student to a school nurse or physician? </a:t>
            </a:r>
            <a:endParaRPr dirty="0"/>
          </a:p>
          <a:p>
            <a:pPr marL="342900" lvl="0" indent="-342900" algn="l" rtl="0">
              <a:spcBef>
                <a:spcPts val="448"/>
              </a:spcBef>
              <a:spcAft>
                <a:spcPts val="0"/>
              </a:spcAft>
              <a:buClr>
                <a:schemeClr val="dk1"/>
              </a:buClr>
              <a:buSzPct val="100000"/>
              <a:buChar char="•"/>
            </a:pPr>
            <a:r>
              <a:rPr lang="en-US" dirty="0"/>
              <a:t>Yes. The HIPAA Privacy Rule allows covered health care providers to disclose PHI about students to school nurses, physicians, or other health care providers for treatment purposes, </a:t>
            </a:r>
            <a:r>
              <a:rPr lang="en-US" b="1" u="sng" dirty="0"/>
              <a:t>without the authorization of the student or student’s parent</a:t>
            </a:r>
            <a:r>
              <a:rPr lang="en-US" dirty="0"/>
              <a:t>. For example, a student’s primary care physician may discuss the student’s medication and other health care needs with a school nurse who will administer the student’s medication and provide care to the student while the student is at school. </a:t>
            </a:r>
            <a:endParaRPr dirty="0"/>
          </a:p>
        </p:txBody>
      </p:sp>
      <p:sp>
        <p:nvSpPr>
          <p:cNvPr id="1419" name="Google Shape;1419;p101">
            <a:extLst>
              <a:ext uri="{FF2B5EF4-FFF2-40B4-BE49-F238E27FC236}">
                <a16:creationId xmlns:a16="http://schemas.microsoft.com/office/drawing/2014/main" id="{A53BB604-EC31-6BBD-0F5F-7A609C6CB1EF}"/>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41</a:t>
            </a:fld>
            <a:endParaRPr/>
          </a:p>
        </p:txBody>
      </p:sp>
    </p:spTree>
    <p:extLst>
      <p:ext uri="{BB962C8B-B14F-4D97-AF65-F5344CB8AC3E}">
        <p14:creationId xmlns:p14="http://schemas.microsoft.com/office/powerpoint/2010/main" val="23146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31">
          <a:extLst>
            <a:ext uri="{FF2B5EF4-FFF2-40B4-BE49-F238E27FC236}">
              <a16:creationId xmlns:a16="http://schemas.microsoft.com/office/drawing/2014/main" id="{435B5C07-2171-32E8-6BDA-F390A8B29E9D}"/>
            </a:ext>
          </a:extLst>
        </p:cNvPr>
        <p:cNvGrpSpPr/>
        <p:nvPr/>
      </p:nvGrpSpPr>
      <p:grpSpPr>
        <a:xfrm>
          <a:off x="0" y="0"/>
          <a:ext cx="0" cy="0"/>
          <a:chOff x="0" y="0"/>
          <a:chExt cx="0" cy="0"/>
        </a:xfrm>
      </p:grpSpPr>
      <p:sp>
        <p:nvSpPr>
          <p:cNvPr id="1432" name="Google Shape;1432;p103">
            <a:extLst>
              <a:ext uri="{FF2B5EF4-FFF2-40B4-BE49-F238E27FC236}">
                <a16:creationId xmlns:a16="http://schemas.microsoft.com/office/drawing/2014/main" id="{70A6A3E0-E013-B4BE-8836-FBD7FED7066C}"/>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Permissible Disclosure to Protect Health and Safety</a:t>
            </a:r>
            <a:endParaRPr/>
          </a:p>
        </p:txBody>
      </p:sp>
      <p:sp>
        <p:nvSpPr>
          <p:cNvPr id="1433" name="Google Shape;1433;p103">
            <a:extLst>
              <a:ext uri="{FF2B5EF4-FFF2-40B4-BE49-F238E27FC236}">
                <a16:creationId xmlns:a16="http://schemas.microsoft.com/office/drawing/2014/main" id="{E2B79263-6D3A-74A5-55F4-E50E34BD384F}"/>
              </a:ext>
            </a:extLst>
          </p:cNvPr>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dirty="0"/>
              <a:t>FERPA permits disclosure of personally identifiable information in connection with an emergency if knowledge of the information is necessary to protect the health or safety of the student or other individuals.</a:t>
            </a:r>
            <a:endParaRPr dirty="0"/>
          </a:p>
          <a:p>
            <a:pPr marL="342900" lvl="0" indent="-342900" algn="l" rtl="0">
              <a:spcBef>
                <a:spcPts val="448"/>
              </a:spcBef>
              <a:spcAft>
                <a:spcPts val="0"/>
              </a:spcAft>
              <a:buClr>
                <a:schemeClr val="dk1"/>
              </a:buClr>
              <a:buSzPct val="100000"/>
              <a:buChar char="•"/>
            </a:pPr>
            <a:r>
              <a:rPr lang="en-US" dirty="0"/>
              <a:t>What constitutes an “emergency”?</a:t>
            </a:r>
            <a:endParaRPr dirty="0"/>
          </a:p>
          <a:p>
            <a:pPr marL="742950" lvl="1" indent="-285750" algn="l" rtl="0">
              <a:spcBef>
                <a:spcPts val="392"/>
              </a:spcBef>
              <a:spcAft>
                <a:spcPts val="0"/>
              </a:spcAft>
              <a:buClr>
                <a:schemeClr val="dk1"/>
              </a:buClr>
              <a:buSzPct val="100000"/>
              <a:buChar char="–"/>
            </a:pPr>
            <a:r>
              <a:rPr lang="en-US" dirty="0"/>
              <a:t>Based on the “totality of the circumstances” is there “an articulable and significant threat to the health or safety of a student or other individuals”?</a:t>
            </a:r>
            <a:endParaRPr dirty="0"/>
          </a:p>
          <a:p>
            <a:pPr marL="342900" lvl="0" indent="-342900" algn="l" rtl="0">
              <a:spcBef>
                <a:spcPts val="448"/>
              </a:spcBef>
              <a:spcAft>
                <a:spcPts val="0"/>
              </a:spcAft>
              <a:buClr>
                <a:schemeClr val="dk1"/>
              </a:buClr>
              <a:buSzPct val="100000"/>
              <a:buChar char="•"/>
            </a:pPr>
            <a:r>
              <a:rPr lang="en-US" dirty="0"/>
              <a:t>School officials are given the benefit of the doubt!</a:t>
            </a:r>
            <a:endParaRPr dirty="0"/>
          </a:p>
          <a:p>
            <a:pPr marL="742950" lvl="1" indent="-285750" algn="l" rtl="0">
              <a:spcBef>
                <a:spcPts val="392"/>
              </a:spcBef>
              <a:spcAft>
                <a:spcPts val="0"/>
              </a:spcAft>
              <a:buClr>
                <a:schemeClr val="dk1"/>
              </a:buClr>
              <a:buSzPct val="100000"/>
              <a:buChar char="–"/>
            </a:pPr>
            <a:r>
              <a:rPr lang="en-US" dirty="0"/>
              <a:t>“If, based on the information available at the time of the determination, there is a rational basis for the determination, the Department will not substitute its judgment for that of the educational agency or institution in evaluating the circumstances and making its determination.”  </a:t>
            </a:r>
            <a:r>
              <a:rPr lang="en-US" u="sng" dirty="0"/>
              <a:t>See 34 CFR 99.36</a:t>
            </a:r>
            <a:r>
              <a:rPr lang="en-US" dirty="0"/>
              <a:t>.</a:t>
            </a:r>
            <a:endParaRPr dirty="0"/>
          </a:p>
        </p:txBody>
      </p:sp>
      <p:sp>
        <p:nvSpPr>
          <p:cNvPr id="1434" name="Google Shape;1434;p103">
            <a:extLst>
              <a:ext uri="{FF2B5EF4-FFF2-40B4-BE49-F238E27FC236}">
                <a16:creationId xmlns:a16="http://schemas.microsoft.com/office/drawing/2014/main" id="{D9068A38-894B-E324-158F-71C51FB8FAFD}"/>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42</a:t>
            </a:fld>
            <a:endParaRPr/>
          </a:p>
        </p:txBody>
      </p:sp>
    </p:spTree>
    <p:extLst>
      <p:ext uri="{BB962C8B-B14F-4D97-AF65-F5344CB8AC3E}">
        <p14:creationId xmlns:p14="http://schemas.microsoft.com/office/powerpoint/2010/main" val="481010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02CF-06E9-0529-BD40-74C0E42E256C}"/>
              </a:ext>
            </a:extLst>
          </p:cNvPr>
          <p:cNvSpPr>
            <a:spLocks noGrp="1"/>
          </p:cNvSpPr>
          <p:nvPr>
            <p:ph type="title"/>
          </p:nvPr>
        </p:nvSpPr>
        <p:spPr/>
        <p:txBody>
          <a:bodyPr/>
          <a:lstStyle/>
          <a:p>
            <a:r>
              <a:rPr lang="en-US" dirty="0"/>
              <a:t>42 CFR Part 2 Exceptions</a:t>
            </a:r>
          </a:p>
        </p:txBody>
      </p:sp>
      <p:sp>
        <p:nvSpPr>
          <p:cNvPr id="3" name="Content Placeholder 2">
            <a:extLst>
              <a:ext uri="{FF2B5EF4-FFF2-40B4-BE49-F238E27FC236}">
                <a16:creationId xmlns:a16="http://schemas.microsoft.com/office/drawing/2014/main" id="{AAC9D3CA-EEE3-FA14-29FA-36668B1771A0}"/>
              </a:ext>
            </a:extLst>
          </p:cNvPr>
          <p:cNvSpPr>
            <a:spLocks noGrp="1"/>
          </p:cNvSpPr>
          <p:nvPr>
            <p:ph idx="1"/>
          </p:nvPr>
        </p:nvSpPr>
        <p:spPr>
          <a:xfrm>
            <a:off x="457200" y="1295400"/>
            <a:ext cx="8229600" cy="5426075"/>
          </a:xfrm>
        </p:spPr>
        <p:txBody>
          <a:bodyPr>
            <a:normAutofit fontScale="85000" lnSpcReduction="10000"/>
          </a:bodyPr>
          <a:lstStyle/>
          <a:p>
            <a:pPr marL="0">
              <a:spcBef>
                <a:spcPts val="0"/>
              </a:spcBef>
            </a:pPr>
            <a:r>
              <a:rPr lang="en-US" sz="2400" dirty="0"/>
              <a:t>Covers participation in school district comprehensive drug and alcohol program</a:t>
            </a:r>
          </a:p>
          <a:p>
            <a:pPr marL="0">
              <a:spcBef>
                <a:spcPts val="0"/>
              </a:spcBef>
            </a:pPr>
            <a:r>
              <a:rPr lang="en-US" sz="2400" dirty="0"/>
              <a:t>Substance Use disorder treatment programs that receive federal funding</a:t>
            </a:r>
          </a:p>
          <a:p>
            <a:pPr marL="0">
              <a:spcBef>
                <a:spcPts val="0"/>
              </a:spcBef>
            </a:pPr>
            <a:r>
              <a:rPr lang="en-US" sz="2400" dirty="0"/>
              <a:t>All information concerning a student’s involvement in a school intervention or treatment program for alcohol or other drug abuse shall be kept strictly confidential, according to the requirements of 42 CFR Part 2, N.J.S.A. 18A:40A-7.1 and 7.2 and N.J.A.C. 6A:16-3.2. </a:t>
            </a:r>
          </a:p>
          <a:p>
            <a:pPr marL="0">
              <a:spcBef>
                <a:spcPts val="0"/>
              </a:spcBef>
            </a:pPr>
            <a:r>
              <a:rPr lang="en-US" sz="2400" dirty="0">
                <a:ea typeface="MS Mincho" panose="02020609040205080304" pitchFamily="49" charset="-128"/>
                <a:cs typeface="Times New Roman" panose="02020603050405020304" pitchFamily="18" charset="0"/>
              </a:rPr>
              <a:t>Public Schools are covered entities under 42 CFR Part 2</a:t>
            </a:r>
          </a:p>
          <a:p>
            <a:pPr marL="0">
              <a:spcBef>
                <a:spcPts val="0"/>
              </a:spcBef>
            </a:pPr>
            <a:r>
              <a:rPr lang="en-US" sz="2400" dirty="0">
                <a:ea typeface="MS Mincho" panose="02020609040205080304" pitchFamily="49" charset="-128"/>
                <a:cs typeface="Times New Roman" panose="02020603050405020304" pitchFamily="18" charset="0"/>
              </a:rPr>
              <a:t>There are a few limited exceptions when providers can make disclosures without a patient’s written consent, including:</a:t>
            </a: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2"/>
              </a:rPr>
              <a:t>Internal communications</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3"/>
              </a:rPr>
              <a:t>Medical emergencies</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2"/>
              </a:rPr>
              <a:t>Reports of alleged child abuse or neglect (if required by state law)</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2"/>
              </a:rPr>
              <a:t>Reports of a crime on program premises or against program personnel</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4"/>
              </a:rPr>
              <a:t>Qualified audits or evaluations of the program</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5"/>
              </a:rPr>
              <a:t>Research</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rPr>
              <a:t>Qualified service organization agreement</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6"/>
              </a:rPr>
              <a:t>Pursuant to a Part 2-specific court order</a:t>
            </a:r>
            <a:br>
              <a:rPr lang="en-US" sz="2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6"/>
              </a:rPr>
            </a:br>
            <a:endParaRPr lang="en-US" sz="2400" dirty="0">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938CC9B-02B9-13C8-C6B6-67E203AA0B4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43</a:t>
            </a:fld>
            <a:endParaRPr lang="en-US" dirty="0">
              <a:solidFill>
                <a:prstClr val="black">
                  <a:tint val="75000"/>
                </a:prstClr>
              </a:solidFill>
            </a:endParaRPr>
          </a:p>
        </p:txBody>
      </p:sp>
    </p:spTree>
    <p:extLst>
      <p:ext uri="{BB962C8B-B14F-4D97-AF65-F5344CB8AC3E}">
        <p14:creationId xmlns:p14="http://schemas.microsoft.com/office/powerpoint/2010/main" val="62637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170D-2630-24DA-6F8E-CF1FFA16C6F2}"/>
              </a:ext>
            </a:extLst>
          </p:cNvPr>
          <p:cNvSpPr>
            <a:spLocks noGrp="1"/>
          </p:cNvSpPr>
          <p:nvPr>
            <p:ph type="title"/>
          </p:nvPr>
        </p:nvSpPr>
        <p:spPr/>
        <p:txBody>
          <a:bodyPr/>
          <a:lstStyle/>
          <a:p>
            <a:r>
              <a:rPr lang="en-US" dirty="0"/>
              <a:t>HIB Information</a:t>
            </a:r>
          </a:p>
        </p:txBody>
      </p:sp>
      <p:sp>
        <p:nvSpPr>
          <p:cNvPr id="3" name="Content Placeholder 2">
            <a:extLst>
              <a:ext uri="{FF2B5EF4-FFF2-40B4-BE49-F238E27FC236}">
                <a16:creationId xmlns:a16="http://schemas.microsoft.com/office/drawing/2014/main" id="{07C5A04D-598B-B56C-5857-A8E04780F7CC}"/>
              </a:ext>
            </a:extLst>
          </p:cNvPr>
          <p:cNvSpPr>
            <a:spLocks noGrp="1"/>
          </p:cNvSpPr>
          <p:nvPr>
            <p:ph idx="1"/>
          </p:nvPr>
        </p:nvSpPr>
        <p:spPr/>
        <p:txBody>
          <a:bodyPr>
            <a:normAutofit fontScale="92500" lnSpcReduction="20000"/>
          </a:bodyPr>
          <a:lstStyle/>
          <a:p>
            <a:r>
              <a:rPr lang="en-US" dirty="0"/>
              <a:t>P.L. 2021, c. 338</a:t>
            </a:r>
          </a:p>
          <a:p>
            <a:r>
              <a:rPr lang="en-US" dirty="0"/>
              <a:t>Confirmed HIB incident is placed in file of student aggressor</a:t>
            </a:r>
          </a:p>
          <a:p>
            <a:r>
              <a:rPr lang="en-US" dirty="0"/>
              <a:t>IF educationally relevant, should also be placed in file of victim (e.g., L.W. v. Toms River)</a:t>
            </a:r>
          </a:p>
          <a:p>
            <a:pPr>
              <a:lnSpc>
                <a:spcPct val="107000"/>
              </a:lnSpc>
              <a:spcBef>
                <a:spcPts val="1200"/>
              </a:spcBef>
              <a:spcAft>
                <a:spcPts val="1200"/>
              </a:spcAft>
            </a:pPr>
            <a:r>
              <a:rPr lang="en-US" sz="2400" b="1" dirty="0"/>
              <a:t>Redacted copy of the form </a:t>
            </a:r>
            <a:r>
              <a:rPr lang="en-US" sz="2400" dirty="0"/>
              <a:t>that removes all student identification information shall be </a:t>
            </a:r>
            <a:r>
              <a:rPr lang="en-US" sz="2400" b="1" dirty="0"/>
              <a:t>confidentially shared with the BOE </a:t>
            </a:r>
            <a:r>
              <a:rPr lang="en-US" sz="2400" dirty="0"/>
              <a:t>after the conclusion of the investigation, </a:t>
            </a:r>
            <a:r>
              <a:rPr lang="en-US" sz="2400" b="1" dirty="0"/>
              <a:t>if a hearing before the BOE is requested by a parent or guardian. </a:t>
            </a:r>
          </a:p>
          <a:p>
            <a:pPr lvl="1">
              <a:lnSpc>
                <a:spcPct val="107000"/>
              </a:lnSpc>
              <a:spcBef>
                <a:spcPts val="1200"/>
              </a:spcBef>
              <a:spcAft>
                <a:spcPts val="1200"/>
              </a:spcAft>
            </a:pPr>
            <a:r>
              <a:rPr lang="en-US" sz="2000" dirty="0">
                <a:ea typeface="Calibri" panose="020F0502020204030204" pitchFamily="34" charset="0"/>
                <a:cs typeface="Times New Roman" panose="02020603050405020304" pitchFamily="18" charset="0"/>
              </a:rPr>
              <a:t>Clarifies that Incident Report Form must be shared with BOE if hearing is requested AND must be redacted </a:t>
            </a:r>
          </a:p>
        </p:txBody>
      </p:sp>
      <p:sp>
        <p:nvSpPr>
          <p:cNvPr id="4" name="Slide Number Placeholder 3">
            <a:extLst>
              <a:ext uri="{FF2B5EF4-FFF2-40B4-BE49-F238E27FC236}">
                <a16:creationId xmlns:a16="http://schemas.microsoft.com/office/drawing/2014/main" id="{931A63F4-40C5-2196-29D8-1F239BD0C903}"/>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44</a:t>
            </a:fld>
            <a:endParaRPr lang="en-US" dirty="0">
              <a:solidFill>
                <a:prstClr val="black">
                  <a:tint val="75000"/>
                </a:prstClr>
              </a:solidFill>
            </a:endParaRPr>
          </a:p>
        </p:txBody>
      </p:sp>
    </p:spTree>
    <p:extLst>
      <p:ext uri="{BB962C8B-B14F-4D97-AF65-F5344CB8AC3E}">
        <p14:creationId xmlns:p14="http://schemas.microsoft.com/office/powerpoint/2010/main" val="4056280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243F-07AF-037A-7A78-64046BAD8469}"/>
              </a:ext>
            </a:extLst>
          </p:cNvPr>
          <p:cNvSpPr>
            <a:spLocks noGrp="1"/>
          </p:cNvSpPr>
          <p:nvPr>
            <p:ph type="title"/>
          </p:nvPr>
        </p:nvSpPr>
        <p:spPr/>
        <p:txBody>
          <a:bodyPr/>
          <a:lstStyle/>
          <a:p>
            <a:r>
              <a:rPr lang="en-US" dirty="0"/>
              <a:t>Key Differences HIB v. Title IX</a:t>
            </a:r>
          </a:p>
        </p:txBody>
      </p:sp>
      <p:sp>
        <p:nvSpPr>
          <p:cNvPr id="3" name="Content Placeholder 2">
            <a:extLst>
              <a:ext uri="{FF2B5EF4-FFF2-40B4-BE49-F238E27FC236}">
                <a16:creationId xmlns:a16="http://schemas.microsoft.com/office/drawing/2014/main" id="{5489BB13-9D3E-CC17-FA87-C410A00A9777}"/>
              </a:ext>
            </a:extLst>
          </p:cNvPr>
          <p:cNvSpPr>
            <a:spLocks noGrp="1"/>
          </p:cNvSpPr>
          <p:nvPr>
            <p:ph idx="1"/>
          </p:nvPr>
        </p:nvSpPr>
        <p:spPr/>
        <p:txBody>
          <a:bodyPr>
            <a:normAutofit fontScale="55000" lnSpcReduction="20000"/>
          </a:bodyPr>
          <a:lstStyle/>
          <a:p>
            <a:r>
              <a:rPr lang="en-US" dirty="0"/>
              <a:t>Different role for Title IX Coordinator, Decisionmaker, Investigator</a:t>
            </a:r>
          </a:p>
          <a:p>
            <a:pPr lvl="1"/>
            <a:r>
              <a:rPr lang="en-US" dirty="0"/>
              <a:t>Title IX Decisionmaker cannot be the same person as the Investigator. Could be one person or a panel</a:t>
            </a:r>
          </a:p>
          <a:p>
            <a:pPr lvl="1"/>
            <a:r>
              <a:rPr lang="en-US" dirty="0"/>
              <a:t>Title IX Coordinator could be Investigator, but not Decisionmaker</a:t>
            </a:r>
          </a:p>
          <a:p>
            <a:r>
              <a:rPr lang="en-US" dirty="0"/>
              <a:t>Only parent, student or Title IX Coordinator can file Title IX complaint</a:t>
            </a:r>
          </a:p>
          <a:p>
            <a:r>
              <a:rPr lang="en-US" dirty="0"/>
              <a:t>Broader Rights than under HIB to have a parent/rep</a:t>
            </a:r>
          </a:p>
          <a:p>
            <a:r>
              <a:rPr lang="en-US" dirty="0"/>
              <a:t>The Title IX Notice requirement is broader that the requirement under HIB - Need to provide sufficient detail PRIOR TO first interview to prepare a response</a:t>
            </a:r>
          </a:p>
          <a:p>
            <a:r>
              <a:rPr lang="en-US" dirty="0"/>
              <a:t>Title IX investigation must be reasonably prompt, HIB must be within 10 school days</a:t>
            </a:r>
          </a:p>
          <a:p>
            <a:r>
              <a:rPr lang="en-US" dirty="0"/>
              <a:t>Need to complete Title IX grievance process before imposing discipline (Emergency Process for Removal Still Exists)</a:t>
            </a:r>
          </a:p>
          <a:p>
            <a:r>
              <a:rPr lang="en-US" dirty="0"/>
              <a:t>Must provide notice of the additional allegations learned during investigation to the parties whose identities are known</a:t>
            </a:r>
          </a:p>
          <a:p>
            <a:r>
              <a:rPr lang="en-US" dirty="0"/>
              <a:t>Right to request specific questions be asked unlike with HIB</a:t>
            </a:r>
          </a:p>
          <a:p>
            <a:r>
              <a:rPr lang="en-US" dirty="0"/>
              <a:t>Informal Resolution NOT an option for HIB, but is for Title IX if all parties consent</a:t>
            </a:r>
          </a:p>
          <a:p>
            <a:endParaRPr lang="en-US" b="1" i="1" dirty="0"/>
          </a:p>
          <a:p>
            <a:endParaRPr lang="en-US" b="1" i="1" dirty="0"/>
          </a:p>
        </p:txBody>
      </p:sp>
      <p:sp>
        <p:nvSpPr>
          <p:cNvPr id="4" name="Slide Number Placeholder 3">
            <a:extLst>
              <a:ext uri="{FF2B5EF4-FFF2-40B4-BE49-F238E27FC236}">
                <a16:creationId xmlns:a16="http://schemas.microsoft.com/office/drawing/2014/main" id="{AD7B041B-C824-4982-5F85-30F6BC1386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9234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7C81-818C-CD57-6C58-84C3A4474504}"/>
              </a:ext>
            </a:extLst>
          </p:cNvPr>
          <p:cNvSpPr>
            <a:spLocks noGrp="1"/>
          </p:cNvSpPr>
          <p:nvPr>
            <p:ph type="title"/>
          </p:nvPr>
        </p:nvSpPr>
        <p:spPr/>
        <p:txBody>
          <a:bodyPr>
            <a:normAutofit fontScale="90000"/>
          </a:bodyPr>
          <a:lstStyle/>
          <a:p>
            <a:r>
              <a:rPr lang="en-US" dirty="0" err="1"/>
              <a:t>Opra</a:t>
            </a:r>
            <a:r>
              <a:rPr lang="en-US" dirty="0"/>
              <a:t> 2.0 understanding the revised Open public records act</a:t>
            </a:r>
          </a:p>
        </p:txBody>
      </p:sp>
    </p:spTree>
    <p:extLst>
      <p:ext uri="{BB962C8B-B14F-4D97-AF65-F5344CB8AC3E}">
        <p14:creationId xmlns:p14="http://schemas.microsoft.com/office/powerpoint/2010/main" val="1104495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42D75-5099-D37D-074C-3C26C06080A7}"/>
              </a:ext>
            </a:extLst>
          </p:cNvPr>
          <p:cNvSpPr>
            <a:spLocks noGrp="1"/>
          </p:cNvSpPr>
          <p:nvPr>
            <p:ph type="title"/>
          </p:nvPr>
        </p:nvSpPr>
        <p:spPr/>
        <p:txBody>
          <a:bodyPr/>
          <a:lstStyle/>
          <a:p>
            <a:r>
              <a:rPr lang="en-US" dirty="0"/>
              <a:t>Purpose of OPRA</a:t>
            </a:r>
          </a:p>
        </p:txBody>
      </p:sp>
      <p:sp>
        <p:nvSpPr>
          <p:cNvPr id="3" name="Content Placeholder 2">
            <a:extLst>
              <a:ext uri="{FF2B5EF4-FFF2-40B4-BE49-F238E27FC236}">
                <a16:creationId xmlns:a16="http://schemas.microsoft.com/office/drawing/2014/main" id="{DF344C69-977B-B86F-93BD-4F9176B12ECC}"/>
              </a:ext>
            </a:extLst>
          </p:cNvPr>
          <p:cNvSpPr>
            <a:spLocks noGrp="1"/>
          </p:cNvSpPr>
          <p:nvPr>
            <p:ph idx="1"/>
          </p:nvPr>
        </p:nvSpPr>
        <p:spPr/>
        <p:txBody>
          <a:bodyPr/>
          <a:lstStyle/>
          <a:p>
            <a:r>
              <a:rPr lang="en-US" dirty="0"/>
              <a:t>Make government records readily accessible for public inspection, copying, examination</a:t>
            </a:r>
          </a:p>
          <a:p>
            <a:r>
              <a:rPr lang="en-US" dirty="0"/>
              <a:t>Limited exceptions as outlined in law, but such exceptions are “construed in favor of public access”</a:t>
            </a:r>
          </a:p>
          <a:p>
            <a:r>
              <a:rPr lang="en-US" dirty="0"/>
              <a:t>Duty to safeguard citizens’ personal information if release would violate a reasonable expectation of privacy</a:t>
            </a:r>
          </a:p>
        </p:txBody>
      </p:sp>
      <p:sp>
        <p:nvSpPr>
          <p:cNvPr id="4" name="Slide Number Placeholder 3">
            <a:extLst>
              <a:ext uri="{FF2B5EF4-FFF2-40B4-BE49-F238E27FC236}">
                <a16:creationId xmlns:a16="http://schemas.microsoft.com/office/drawing/2014/main" id="{6B77D6DD-ACC7-B424-592A-AEFB1E14A3C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47</a:t>
            </a:fld>
            <a:endParaRPr lang="en-US" dirty="0">
              <a:solidFill>
                <a:prstClr val="black">
                  <a:tint val="75000"/>
                </a:prstClr>
              </a:solidFill>
            </a:endParaRPr>
          </a:p>
        </p:txBody>
      </p:sp>
    </p:spTree>
    <p:extLst>
      <p:ext uri="{BB962C8B-B14F-4D97-AF65-F5344CB8AC3E}">
        <p14:creationId xmlns:p14="http://schemas.microsoft.com/office/powerpoint/2010/main" val="3499779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8CC4-80B7-7BEB-02B1-B625F092B8EF}"/>
              </a:ext>
            </a:extLst>
          </p:cNvPr>
          <p:cNvSpPr>
            <a:spLocks noGrp="1"/>
          </p:cNvSpPr>
          <p:nvPr>
            <p:ph type="title"/>
          </p:nvPr>
        </p:nvSpPr>
        <p:spPr/>
        <p:txBody>
          <a:bodyPr/>
          <a:lstStyle/>
          <a:p>
            <a:r>
              <a:rPr lang="en-US" dirty="0"/>
              <a:t>What is a Public Record?</a:t>
            </a:r>
          </a:p>
        </p:txBody>
      </p:sp>
      <p:sp>
        <p:nvSpPr>
          <p:cNvPr id="3" name="Content Placeholder 2">
            <a:extLst>
              <a:ext uri="{FF2B5EF4-FFF2-40B4-BE49-F238E27FC236}">
                <a16:creationId xmlns:a16="http://schemas.microsoft.com/office/drawing/2014/main" id="{186917EE-E39C-0440-0D84-CB0E5ECC825A}"/>
              </a:ext>
            </a:extLst>
          </p:cNvPr>
          <p:cNvSpPr>
            <a:spLocks noGrp="1"/>
          </p:cNvSpPr>
          <p:nvPr>
            <p:ph idx="1"/>
          </p:nvPr>
        </p:nvSpPr>
        <p:spPr/>
        <p:txBody>
          <a:bodyPr>
            <a:normAutofit fontScale="70000" lnSpcReduction="20000"/>
          </a:bodyPr>
          <a:lstStyle/>
          <a:p>
            <a:r>
              <a:rPr lang="en-US" dirty="0"/>
              <a:t>	"Government record" or "record" means:</a:t>
            </a:r>
          </a:p>
          <a:p>
            <a:pPr lvl="1"/>
            <a:r>
              <a:rPr lang="en-US" dirty="0"/>
              <a:t>any paper, written or printed book, document, drawing, map, plan, photograph, microfilm, data processed or image processed document, information stored or </a:t>
            </a:r>
            <a:r>
              <a:rPr lang="en-US" b="1" dirty="0"/>
              <a:t>maintained electronically</a:t>
            </a:r>
            <a:r>
              <a:rPr lang="en-US" dirty="0"/>
              <a:t> or by sound-recording or in a similar device, or any copy thereof, </a:t>
            </a:r>
          </a:p>
          <a:p>
            <a:pPr lvl="2"/>
            <a:r>
              <a:rPr lang="en-US" b="1" i="1" u="sng" dirty="0"/>
              <a:t>THAT MEANS YOUR TEXT MESSAGES CAN BE PUBLIC RECORDS!</a:t>
            </a:r>
          </a:p>
          <a:p>
            <a:pPr lvl="2"/>
            <a:r>
              <a:rPr lang="en-US" b="1" i="1" u="sng" dirty="0"/>
              <a:t>EVEN ON YOUR PERSONAL DEVICE!</a:t>
            </a:r>
          </a:p>
          <a:p>
            <a:pPr lvl="1"/>
            <a:r>
              <a:rPr lang="en-US" dirty="0"/>
              <a:t>that has been </a:t>
            </a:r>
            <a:r>
              <a:rPr lang="en-US" b="1" dirty="0"/>
              <a:t>made, maintained or kept on file </a:t>
            </a:r>
            <a:r>
              <a:rPr lang="en-US" dirty="0"/>
              <a:t>in the course of his or its official business by </a:t>
            </a:r>
            <a:r>
              <a:rPr lang="en-US" b="1" dirty="0"/>
              <a:t>any officer</a:t>
            </a:r>
            <a:r>
              <a:rPr lang="en-US" dirty="0"/>
              <a:t>, commission, agency or authority of the State or of any political subdivision thereof, including subordinate boards thereof, </a:t>
            </a:r>
          </a:p>
          <a:p>
            <a:pPr lvl="1"/>
            <a:r>
              <a:rPr lang="en-US" b="1" dirty="0"/>
              <a:t>or that has been received</a:t>
            </a:r>
            <a:r>
              <a:rPr lang="en-US" dirty="0"/>
              <a:t> in the course of his or its official business by any such officer, commission, agency, or authority of the State or of any political subdivision thereof, including subordinate boards thereof. </a:t>
            </a:r>
          </a:p>
          <a:p>
            <a:pPr lvl="1"/>
            <a:r>
              <a:rPr lang="en-US" dirty="0"/>
              <a:t>The terms shall not include inter-agency or intra-agency </a:t>
            </a:r>
            <a:r>
              <a:rPr lang="en-US" b="1" dirty="0"/>
              <a:t>advisory, consultative, or deliberative </a:t>
            </a:r>
            <a:r>
              <a:rPr lang="en-US" dirty="0"/>
              <a:t>material.</a:t>
            </a:r>
          </a:p>
        </p:txBody>
      </p:sp>
      <p:sp>
        <p:nvSpPr>
          <p:cNvPr id="4" name="Slide Number Placeholder 3">
            <a:extLst>
              <a:ext uri="{FF2B5EF4-FFF2-40B4-BE49-F238E27FC236}">
                <a16:creationId xmlns:a16="http://schemas.microsoft.com/office/drawing/2014/main" id="{2B10F44B-130F-7ABC-8950-AB9470CB78B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48</a:t>
            </a:fld>
            <a:endParaRPr lang="en-US" dirty="0">
              <a:solidFill>
                <a:prstClr val="black">
                  <a:tint val="75000"/>
                </a:prstClr>
              </a:solidFill>
            </a:endParaRPr>
          </a:p>
        </p:txBody>
      </p:sp>
    </p:spTree>
    <p:extLst>
      <p:ext uri="{BB962C8B-B14F-4D97-AF65-F5344CB8AC3E}">
        <p14:creationId xmlns:p14="http://schemas.microsoft.com/office/powerpoint/2010/main" val="3371753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A525-2917-4362-14B0-A94BC92D0C9D}"/>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3A7F5DF4-D5D8-65A6-A73C-1D9FC3351F80}"/>
              </a:ext>
            </a:extLst>
          </p:cNvPr>
          <p:cNvSpPr>
            <a:spLocks noGrp="1"/>
          </p:cNvSpPr>
          <p:nvPr>
            <p:ph idx="1"/>
          </p:nvPr>
        </p:nvSpPr>
        <p:spPr/>
        <p:txBody>
          <a:bodyPr>
            <a:normAutofit fontScale="85000" lnSpcReduction="20000"/>
          </a:bodyPr>
          <a:lstStyle/>
          <a:p>
            <a:r>
              <a:rPr lang="en-US" dirty="0"/>
              <a:t>Student Records (Access governed by FERPA)</a:t>
            </a:r>
          </a:p>
          <a:p>
            <a:r>
              <a:rPr lang="en-US" dirty="0"/>
              <a:t>Public Employee information:</a:t>
            </a:r>
          </a:p>
          <a:p>
            <a:pPr lvl="1"/>
            <a:r>
              <a:rPr lang="en-US" dirty="0"/>
              <a:t>related to sexual harassment complaints, grievances, collective bargaining positions/strategies</a:t>
            </a:r>
          </a:p>
          <a:p>
            <a:pPr lvl="1"/>
            <a:r>
              <a:rPr lang="en-US" dirty="0"/>
              <a:t>broader Personal Identifying Information</a:t>
            </a:r>
          </a:p>
          <a:p>
            <a:r>
              <a:rPr lang="en-US" dirty="0"/>
              <a:t>Advisory, Consultative or Deliberative</a:t>
            </a:r>
          </a:p>
          <a:p>
            <a:r>
              <a:rPr lang="en-US" dirty="0"/>
              <a:t>Attorney-Client Privilege</a:t>
            </a:r>
          </a:p>
          <a:p>
            <a:r>
              <a:rPr lang="en-US" dirty="0"/>
              <a:t>Computer/Building Security and Techniques</a:t>
            </a:r>
          </a:p>
          <a:p>
            <a:r>
              <a:rPr lang="en-US" dirty="0"/>
              <a:t>Advantage to Bidders</a:t>
            </a:r>
          </a:p>
          <a:p>
            <a:r>
              <a:rPr lang="en-US" dirty="0"/>
              <a:t>Risk Management</a:t>
            </a:r>
          </a:p>
          <a:p>
            <a:r>
              <a:rPr lang="en-US" dirty="0"/>
              <a:t>Court Orders</a:t>
            </a:r>
          </a:p>
        </p:txBody>
      </p:sp>
      <p:sp>
        <p:nvSpPr>
          <p:cNvPr id="4" name="Slide Number Placeholder 3">
            <a:extLst>
              <a:ext uri="{FF2B5EF4-FFF2-40B4-BE49-F238E27FC236}">
                <a16:creationId xmlns:a16="http://schemas.microsoft.com/office/drawing/2014/main" id="{B20727B3-D650-3582-D713-733951BDF54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49</a:t>
            </a:fld>
            <a:endParaRPr lang="en-US" dirty="0">
              <a:solidFill>
                <a:prstClr val="black">
                  <a:tint val="75000"/>
                </a:prstClr>
              </a:solidFill>
            </a:endParaRPr>
          </a:p>
        </p:txBody>
      </p:sp>
    </p:spTree>
    <p:extLst>
      <p:ext uri="{BB962C8B-B14F-4D97-AF65-F5344CB8AC3E}">
        <p14:creationId xmlns:p14="http://schemas.microsoft.com/office/powerpoint/2010/main" val="375877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8">
            <a:extLst>
              <a:ext uri="{FF2B5EF4-FFF2-40B4-BE49-F238E27FC236}">
                <a16:creationId xmlns:a16="http://schemas.microsoft.com/office/drawing/2014/main" id="{028B007E-5197-4B76-A121-DDB9F9704194}"/>
              </a:ext>
            </a:extLst>
          </p:cNvPr>
          <p:cNvGrpSpPr/>
          <p:nvPr/>
        </p:nvGrpSpPr>
        <p:grpSpPr>
          <a:xfrm>
            <a:off x="3257121" y="6186967"/>
            <a:ext cx="3704408" cy="586546"/>
            <a:chOff x="0" y="0"/>
            <a:chExt cx="1360221" cy="215374"/>
          </a:xfrm>
          <a:solidFill>
            <a:schemeClr val="bg1"/>
          </a:solidFill>
        </p:grpSpPr>
        <p:sp>
          <p:nvSpPr>
            <p:cNvPr id="36" name="Freeform 19">
              <a:extLst>
                <a:ext uri="{FF2B5EF4-FFF2-40B4-BE49-F238E27FC236}">
                  <a16:creationId xmlns:a16="http://schemas.microsoft.com/office/drawing/2014/main" id="{C1B7B567-74E1-4A78-AA8D-82EEB83802B9}"/>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7" name="TextBox 20">
              <a:extLst>
                <a:ext uri="{FF2B5EF4-FFF2-40B4-BE49-F238E27FC236}">
                  <a16:creationId xmlns:a16="http://schemas.microsoft.com/office/drawing/2014/main" id="{A3C86443-3F17-44DF-AE6C-20DA74356CB4}"/>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
        <p:nvSpPr>
          <p:cNvPr id="3" name="TextBox 3"/>
          <p:cNvSpPr txBox="1"/>
          <p:nvPr/>
        </p:nvSpPr>
        <p:spPr>
          <a:xfrm>
            <a:off x="947956" y="986416"/>
            <a:ext cx="8196044" cy="416140"/>
          </a:xfrm>
          <a:prstGeom prst="rect">
            <a:avLst/>
          </a:prstGeom>
        </p:spPr>
        <p:txBody>
          <a:bodyPr wrap="square" lIns="0" tIns="0" rIns="0" bIns="0" rtlCol="0" anchor="t">
            <a:spAutoFit/>
          </a:bodyPr>
          <a:lstStyle/>
          <a:p>
            <a:pPr>
              <a:lnSpc>
                <a:spcPts val="3214"/>
              </a:lnSpc>
            </a:pPr>
            <a:r>
              <a:rPr lang="en-US" sz="3200" b="1" dirty="0">
                <a:solidFill>
                  <a:srgbClr val="092882"/>
                </a:solidFill>
                <a:latin typeface="League Spartan"/>
                <a:sym typeface="Barlow Ultra-Bold"/>
              </a:rPr>
              <a:t>MEMBER SERVICE &amp; PARTNERSHIP</a:t>
            </a:r>
          </a:p>
        </p:txBody>
      </p:sp>
      <p:sp>
        <p:nvSpPr>
          <p:cNvPr id="5" name="TextBox 5"/>
          <p:cNvSpPr txBox="1"/>
          <p:nvPr/>
        </p:nvSpPr>
        <p:spPr>
          <a:xfrm>
            <a:off x="688660" y="1693799"/>
            <a:ext cx="5439999" cy="368499"/>
          </a:xfrm>
          <a:prstGeom prst="rect">
            <a:avLst/>
          </a:prstGeom>
        </p:spPr>
        <p:txBody>
          <a:bodyPr wrap="square" lIns="0" tIns="0" rIns="0" bIns="0" rtlCol="0" anchor="t">
            <a:spAutoFit/>
          </a:bodyPr>
          <a:lstStyle/>
          <a:p>
            <a:pPr>
              <a:lnSpc>
                <a:spcPts val="2834"/>
              </a:lnSpc>
            </a:pPr>
            <a:r>
              <a:rPr lang="en-US" sz="2800" b="1" dirty="0">
                <a:solidFill>
                  <a:srgbClr val="092882"/>
                </a:solidFill>
                <a:latin typeface="League Spartan"/>
                <a:sym typeface="Poppins Bold"/>
              </a:rPr>
              <a:t>MEMBER-CENTRIC</a:t>
            </a:r>
            <a:r>
              <a:rPr lang="en-US" sz="2800" b="1" dirty="0">
                <a:solidFill>
                  <a:srgbClr val="1B517B"/>
                </a:solidFill>
                <a:latin typeface="Poppins Bold"/>
                <a:ea typeface="Poppins Bold"/>
                <a:cs typeface="Poppins Bold"/>
                <a:sym typeface="Poppins Bold"/>
              </a:rPr>
              <a:t> </a:t>
            </a:r>
            <a:r>
              <a:rPr lang="en-US" sz="2800" b="1" dirty="0">
                <a:solidFill>
                  <a:srgbClr val="092882"/>
                </a:solidFill>
                <a:latin typeface="League Spartan"/>
                <a:sym typeface="Poppins Bold"/>
              </a:rPr>
              <a:t>SERVICE:</a:t>
            </a:r>
          </a:p>
        </p:txBody>
      </p:sp>
      <p:sp>
        <p:nvSpPr>
          <p:cNvPr id="6" name="TextBox 6"/>
          <p:cNvSpPr txBox="1"/>
          <p:nvPr/>
        </p:nvSpPr>
        <p:spPr>
          <a:xfrm>
            <a:off x="626247" y="2093282"/>
            <a:ext cx="4389679" cy="4105868"/>
          </a:xfrm>
          <a:prstGeom prst="rect">
            <a:avLst/>
          </a:prstGeom>
        </p:spPr>
        <p:txBody>
          <a:bodyPr wrap="square" lIns="0" tIns="0" rIns="0" bIns="0" rtlCol="0" anchor="t">
            <a:spAutoFit/>
          </a:bodyPr>
          <a:lstStyle/>
          <a:p>
            <a:pPr indent="-246071" algn="just">
              <a:lnSpc>
                <a:spcPts val="2347"/>
              </a:lnSpc>
            </a:pPr>
            <a:r>
              <a:rPr lang="en-US" sz="2000" b="1" dirty="0">
                <a:latin typeface="Poppins" panose="00000500000000000000" pitchFamily="2" charset="0"/>
                <a:ea typeface="Calibri" panose="020F0502020204030204" pitchFamily="34" charset="0"/>
                <a:cs typeface="Poppins" panose="00000500000000000000" pitchFamily="2" charset="0"/>
              </a:rPr>
              <a:t>Training and Education</a:t>
            </a:r>
            <a:r>
              <a:rPr lang="en-US" sz="2000" dirty="0">
                <a:latin typeface="Poppins" panose="00000500000000000000" pitchFamily="2" charset="0"/>
                <a:ea typeface="Calibri" panose="020F0502020204030204" pitchFamily="34" charset="0"/>
                <a:cs typeface="Poppins" panose="00000500000000000000" pitchFamily="2" charset="0"/>
              </a:rPr>
              <a:t>:</a:t>
            </a: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Safety committees</a:t>
            </a: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Online &amp; in-house training</a:t>
            </a:r>
          </a:p>
          <a:p>
            <a:pPr marL="1073115" lvl="3" indent="-281505">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Vector Solutions </a:t>
            </a:r>
            <a:endParaRPr lang="en-US" sz="1600" b="1" i="1" dirty="0">
              <a:solidFill>
                <a:schemeClr val="accent6"/>
              </a:solidFill>
              <a:latin typeface="Poppins" panose="00000500000000000000" pitchFamily="2" charset="0"/>
              <a:ea typeface="Poppins"/>
              <a:cs typeface="Poppins" panose="00000500000000000000" pitchFamily="2" charset="0"/>
              <a:sym typeface="Poppins"/>
            </a:endParaRP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Defensive driving training</a:t>
            </a: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Workers’ compensation training</a:t>
            </a:r>
            <a:br>
              <a:rPr lang="en-US" dirty="0">
                <a:solidFill>
                  <a:srgbClr val="000000"/>
                </a:solidFill>
                <a:latin typeface="Poppins" panose="00000500000000000000" pitchFamily="2" charset="0"/>
                <a:ea typeface="Poppins"/>
                <a:cs typeface="Poppins" panose="00000500000000000000" pitchFamily="2" charset="0"/>
                <a:sym typeface="Poppins"/>
              </a:rPr>
            </a:br>
            <a:endParaRPr lang="en-US" dirty="0">
              <a:solidFill>
                <a:srgbClr val="000000"/>
              </a:solidFill>
              <a:latin typeface="Poppins" panose="00000500000000000000" pitchFamily="2" charset="0"/>
              <a:ea typeface="Poppins"/>
              <a:cs typeface="Poppins" panose="00000500000000000000" pitchFamily="2" charset="0"/>
              <a:sym typeface="Poppins"/>
            </a:endParaRPr>
          </a:p>
          <a:p>
            <a:pPr marL="0" lvl="1" indent="-17471" algn="just">
              <a:lnSpc>
                <a:spcPts val="2347"/>
              </a:lnSpc>
            </a:pPr>
            <a:r>
              <a:rPr lang="en-US" sz="2000" b="1" dirty="0">
                <a:solidFill>
                  <a:srgbClr val="000000"/>
                </a:solidFill>
                <a:latin typeface="Poppins" panose="00000500000000000000" pitchFamily="2" charset="0"/>
                <a:ea typeface="Poppins"/>
                <a:cs typeface="Poppins" panose="00000500000000000000" pitchFamily="2" charset="0"/>
                <a:sym typeface="Poppins"/>
              </a:rPr>
              <a:t>Inspections:</a:t>
            </a:r>
          </a:p>
          <a:p>
            <a:pPr marL="268279" lvl="1" indent="-285750" algn="just">
              <a:lnSpc>
                <a:spcPts val="2347"/>
              </a:lnSpc>
              <a:buFont typeface="Arial" panose="020B0604020202020204" pitchFamily="34" charset="0"/>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Property: Every 5 years</a:t>
            </a:r>
          </a:p>
          <a:p>
            <a:pPr marL="268279" lvl="1" indent="-285750" algn="just">
              <a:lnSpc>
                <a:spcPts val="2347"/>
              </a:lnSpc>
              <a:buFont typeface="Arial" panose="020B0604020202020204" pitchFamily="34" charset="0"/>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Playground: Annual (by request)</a:t>
            </a:r>
          </a:p>
          <a:p>
            <a:pPr marL="268279" lvl="1" indent="-285750" algn="just">
              <a:lnSpc>
                <a:spcPts val="2347"/>
              </a:lnSpc>
              <a:buFont typeface="Arial" panose="020B0604020202020204" pitchFamily="34" charset="0"/>
              <a:buChar char="•"/>
            </a:pPr>
            <a:r>
              <a:rPr lang="en-US" sz="1600" dirty="0">
                <a:solidFill>
                  <a:srgbClr val="000000"/>
                </a:solidFill>
                <a:highlight>
                  <a:srgbClr val="FFFF00"/>
                </a:highlight>
                <a:latin typeface="Poppins" panose="00000500000000000000" pitchFamily="2" charset="0"/>
                <a:ea typeface="Poppins"/>
                <a:cs typeface="Poppins" panose="00000500000000000000" pitchFamily="2" charset="0"/>
                <a:sym typeface="Poppins"/>
              </a:rPr>
              <a:t>NEW: Pre-QSAC Inspections!</a:t>
            </a:r>
          </a:p>
          <a:p>
            <a:pPr marL="0" lvl="1" indent="-17471" algn="just">
              <a:lnSpc>
                <a:spcPts val="2347"/>
              </a:lnSpc>
            </a:pPr>
            <a:endParaRPr lang="en-US" sz="1400" dirty="0">
              <a:solidFill>
                <a:srgbClr val="000000"/>
              </a:solidFill>
              <a:latin typeface="Poppins" panose="00000500000000000000" pitchFamily="2" charset="0"/>
              <a:ea typeface="Poppins"/>
              <a:cs typeface="Poppins" panose="00000500000000000000" pitchFamily="2" charset="0"/>
              <a:sym typeface="Poppins"/>
            </a:endParaRPr>
          </a:p>
          <a:p>
            <a:pPr marL="0" lvl="1" indent="-17471" algn="just">
              <a:lnSpc>
                <a:spcPts val="2347"/>
              </a:lnSpc>
            </a:pPr>
            <a:r>
              <a:rPr lang="en-US" sz="2000" b="1" dirty="0">
                <a:solidFill>
                  <a:srgbClr val="000000"/>
                </a:solidFill>
                <a:latin typeface="Poppins" panose="00000500000000000000" pitchFamily="2" charset="0"/>
                <a:ea typeface="Poppins"/>
                <a:cs typeface="Poppins" panose="00000500000000000000" pitchFamily="2" charset="0"/>
                <a:sym typeface="Poppins"/>
              </a:rPr>
              <a:t>Valuation Services / Appraisals:</a:t>
            </a:r>
          </a:p>
          <a:p>
            <a:pPr marL="268279" lvl="1" indent="-285750" algn="just">
              <a:lnSpc>
                <a:spcPts val="2347"/>
              </a:lnSpc>
              <a:buFont typeface="Arial" panose="020B0604020202020204" pitchFamily="34" charset="0"/>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Every 4 years via CBIZ</a:t>
            </a:r>
            <a:endParaRPr lang="en-US" sz="1600" dirty="0">
              <a:solidFill>
                <a:srgbClr val="000000"/>
              </a:solidFill>
              <a:latin typeface="Poppins"/>
              <a:ea typeface="Poppins"/>
              <a:cs typeface="Poppins"/>
              <a:sym typeface="Poppins"/>
            </a:endParaRPr>
          </a:p>
        </p:txBody>
      </p:sp>
      <p:grpSp>
        <p:nvGrpSpPr>
          <p:cNvPr id="7" name="Group 7"/>
          <p:cNvGrpSpPr/>
          <p:nvPr/>
        </p:nvGrpSpPr>
        <p:grpSpPr>
          <a:xfrm>
            <a:off x="6057899" y="1580972"/>
            <a:ext cx="2926709" cy="292670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517B"/>
            </a:solidFill>
            <a:ln>
              <a:solidFill>
                <a:srgbClr val="677FBE"/>
              </a:solidFill>
            </a:ln>
          </p:spPr>
        </p:sp>
        <p:sp>
          <p:nvSpPr>
            <p:cNvPr id="9" name="TextBox 9"/>
            <p:cNvSpPr txBox="1"/>
            <p:nvPr/>
          </p:nvSpPr>
          <p:spPr>
            <a:xfrm>
              <a:off x="76200" y="19050"/>
              <a:ext cx="660400" cy="717550"/>
            </a:xfrm>
            <a:prstGeom prst="rect">
              <a:avLst/>
            </a:prstGeom>
            <a:ln>
              <a:solidFill>
                <a:srgbClr val="677FBE"/>
              </a:solidFill>
            </a:ln>
          </p:spPr>
          <p:txBody>
            <a:bodyPr lIns="25963" tIns="25963" rIns="25963" bIns="25963" rtlCol="0" anchor="ctr"/>
            <a:lstStyle/>
            <a:p>
              <a:pPr algn="ctr">
                <a:lnSpc>
                  <a:spcPts val="1330"/>
                </a:lnSpc>
              </a:pPr>
              <a:endParaRPr sz="900"/>
            </a:p>
          </p:txBody>
        </p:sp>
      </p:grpSp>
      <p:grpSp>
        <p:nvGrpSpPr>
          <p:cNvPr id="10" name="Group 10"/>
          <p:cNvGrpSpPr/>
          <p:nvPr/>
        </p:nvGrpSpPr>
        <p:grpSpPr>
          <a:xfrm>
            <a:off x="6132016" y="1693799"/>
            <a:ext cx="2739766" cy="273976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2" name="TextBox 12"/>
            <p:cNvSpPr txBox="1"/>
            <p:nvPr/>
          </p:nvSpPr>
          <p:spPr>
            <a:xfrm>
              <a:off x="76200" y="19050"/>
              <a:ext cx="660400" cy="717550"/>
            </a:xfrm>
            <a:prstGeom prst="rect">
              <a:avLst/>
            </a:prstGeom>
          </p:spPr>
          <p:txBody>
            <a:bodyPr lIns="25963" tIns="25963" rIns="25963" bIns="25963" rtlCol="0" anchor="ctr"/>
            <a:lstStyle/>
            <a:p>
              <a:pPr algn="ctr">
                <a:lnSpc>
                  <a:spcPts val="1330"/>
                </a:lnSpc>
              </a:pPr>
              <a:endParaRPr sz="900"/>
            </a:p>
          </p:txBody>
        </p:sp>
      </p:grpSp>
      <p:grpSp>
        <p:nvGrpSpPr>
          <p:cNvPr id="13" name="Group 13"/>
          <p:cNvGrpSpPr/>
          <p:nvPr/>
        </p:nvGrpSpPr>
        <p:grpSpPr>
          <a:xfrm>
            <a:off x="6214265" y="1819012"/>
            <a:ext cx="2532311" cy="2532301"/>
            <a:chOff x="0" y="0"/>
            <a:chExt cx="6350000" cy="6349975"/>
          </a:xfrm>
        </p:grpSpPr>
        <p:sp>
          <p:nvSpPr>
            <p:cNvPr id="14" name="Freeform 1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45970" t="-2893" r="-33839" b="-16762"/>
              </a:stretch>
            </a:blipFill>
          </p:spPr>
        </p:sp>
      </p:grpSp>
      <p:grpSp>
        <p:nvGrpSpPr>
          <p:cNvPr id="15" name="Group 15"/>
          <p:cNvGrpSpPr/>
          <p:nvPr/>
        </p:nvGrpSpPr>
        <p:grpSpPr>
          <a:xfrm>
            <a:off x="5052273" y="3835895"/>
            <a:ext cx="2377950" cy="237795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517B"/>
            </a:solidFill>
            <a:ln>
              <a:solidFill>
                <a:srgbClr val="677FBE"/>
              </a:solidFill>
            </a:ln>
          </p:spPr>
        </p:sp>
        <p:sp>
          <p:nvSpPr>
            <p:cNvPr id="17" name="TextBox 17"/>
            <p:cNvSpPr txBox="1"/>
            <p:nvPr/>
          </p:nvSpPr>
          <p:spPr>
            <a:xfrm>
              <a:off x="76200" y="19050"/>
              <a:ext cx="660400" cy="717550"/>
            </a:xfrm>
            <a:prstGeom prst="rect">
              <a:avLst/>
            </a:prstGeom>
            <a:ln>
              <a:solidFill>
                <a:srgbClr val="677FBE"/>
              </a:solidFill>
            </a:ln>
          </p:spPr>
          <p:txBody>
            <a:bodyPr lIns="15731" tIns="15731" rIns="15731" bIns="15731" rtlCol="0" anchor="ctr"/>
            <a:lstStyle/>
            <a:p>
              <a:pPr algn="ctr">
                <a:lnSpc>
                  <a:spcPts val="1330"/>
                </a:lnSpc>
              </a:pPr>
              <a:endParaRPr sz="900"/>
            </a:p>
          </p:txBody>
        </p:sp>
      </p:grpSp>
      <p:grpSp>
        <p:nvGrpSpPr>
          <p:cNvPr id="18" name="Group 18"/>
          <p:cNvGrpSpPr/>
          <p:nvPr/>
        </p:nvGrpSpPr>
        <p:grpSpPr>
          <a:xfrm>
            <a:off x="5149559" y="3941649"/>
            <a:ext cx="2178817" cy="217881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0" name="TextBox 20"/>
            <p:cNvSpPr txBox="1"/>
            <p:nvPr/>
          </p:nvSpPr>
          <p:spPr>
            <a:xfrm>
              <a:off x="76200" y="19050"/>
              <a:ext cx="660400" cy="717550"/>
            </a:xfrm>
            <a:prstGeom prst="rect">
              <a:avLst/>
            </a:prstGeom>
          </p:spPr>
          <p:txBody>
            <a:bodyPr lIns="15731" tIns="15731" rIns="15731" bIns="15731" rtlCol="0" anchor="ctr"/>
            <a:lstStyle/>
            <a:p>
              <a:pPr algn="ctr">
                <a:lnSpc>
                  <a:spcPts val="1330"/>
                </a:lnSpc>
              </a:pPr>
              <a:endParaRPr sz="900"/>
            </a:p>
          </p:txBody>
        </p:sp>
      </p:grpSp>
      <p:grpSp>
        <p:nvGrpSpPr>
          <p:cNvPr id="21" name="Group 21"/>
          <p:cNvGrpSpPr/>
          <p:nvPr/>
        </p:nvGrpSpPr>
        <p:grpSpPr>
          <a:xfrm>
            <a:off x="5232048" y="4049145"/>
            <a:ext cx="2013837" cy="2013828"/>
            <a:chOff x="0" y="0"/>
            <a:chExt cx="6350000" cy="6349975"/>
          </a:xfrm>
        </p:grpSpPr>
        <p:sp>
          <p:nvSpPr>
            <p:cNvPr id="22" name="Freeform 2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60928" t="-102052" r="-61812" b="-845"/>
              </a:stretch>
            </a:blipFill>
          </p:spPr>
        </p:sp>
      </p:grpSp>
      <p:grpSp>
        <p:nvGrpSpPr>
          <p:cNvPr id="29" name="Group 2">
            <a:extLst>
              <a:ext uri="{FF2B5EF4-FFF2-40B4-BE49-F238E27FC236}">
                <a16:creationId xmlns:a16="http://schemas.microsoft.com/office/drawing/2014/main" id="{7BA4C045-BDD9-469E-9B3B-235194E73587}"/>
              </a:ext>
            </a:extLst>
          </p:cNvPr>
          <p:cNvGrpSpPr/>
          <p:nvPr/>
        </p:nvGrpSpPr>
        <p:grpSpPr>
          <a:xfrm>
            <a:off x="-1067737" y="6505425"/>
            <a:ext cx="5878391" cy="705150"/>
            <a:chOff x="0" y="0"/>
            <a:chExt cx="1523108" cy="182706"/>
          </a:xfrm>
        </p:grpSpPr>
        <p:sp>
          <p:nvSpPr>
            <p:cNvPr id="30" name="Freeform 3">
              <a:extLst>
                <a:ext uri="{FF2B5EF4-FFF2-40B4-BE49-F238E27FC236}">
                  <a16:creationId xmlns:a16="http://schemas.microsoft.com/office/drawing/2014/main" id="{E790319A-A0EE-4DAC-842B-5FB911D94810}"/>
                </a:ext>
              </a:extLst>
            </p:cNvPr>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31" name="TextBox 4">
              <a:extLst>
                <a:ext uri="{FF2B5EF4-FFF2-40B4-BE49-F238E27FC236}">
                  <a16:creationId xmlns:a16="http://schemas.microsoft.com/office/drawing/2014/main" id="{137E423F-6425-4D6C-810F-795019C60EE9}"/>
                </a:ext>
              </a:extLst>
            </p:cNvPr>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32" name="Group 5">
            <a:extLst>
              <a:ext uri="{FF2B5EF4-FFF2-40B4-BE49-F238E27FC236}">
                <a16:creationId xmlns:a16="http://schemas.microsoft.com/office/drawing/2014/main" id="{A774FE7D-1DB7-412C-8425-14A27F0EAFC2}"/>
              </a:ext>
            </a:extLst>
          </p:cNvPr>
          <p:cNvGrpSpPr/>
          <p:nvPr/>
        </p:nvGrpSpPr>
        <p:grpSpPr>
          <a:xfrm>
            <a:off x="1454589" y="-319942"/>
            <a:ext cx="9168618" cy="550846"/>
            <a:chOff x="0" y="0"/>
            <a:chExt cx="3729115" cy="224043"/>
          </a:xfrm>
        </p:grpSpPr>
        <p:sp>
          <p:nvSpPr>
            <p:cNvPr id="33" name="Freeform 6">
              <a:extLst>
                <a:ext uri="{FF2B5EF4-FFF2-40B4-BE49-F238E27FC236}">
                  <a16:creationId xmlns:a16="http://schemas.microsoft.com/office/drawing/2014/main" id="{CEDB237C-7FA5-4EC2-B969-C27A2071AC57}"/>
                </a:ext>
              </a:extLst>
            </p:cNvPr>
            <p:cNvSpPr/>
            <p:nvPr/>
          </p:nvSpPr>
          <p:spPr>
            <a:xfrm>
              <a:off x="0" y="0"/>
              <a:ext cx="3729115" cy="224043"/>
            </a:xfrm>
            <a:custGeom>
              <a:avLst/>
              <a:gdLst/>
              <a:ahLst/>
              <a:cxnLst/>
              <a:rect l="l" t="t" r="r" b="b"/>
              <a:pathLst>
                <a:path w="3729115" h="224043">
                  <a:moveTo>
                    <a:pt x="203200" y="0"/>
                  </a:moveTo>
                  <a:lnTo>
                    <a:pt x="3729115" y="0"/>
                  </a:lnTo>
                  <a:lnTo>
                    <a:pt x="3525915" y="224043"/>
                  </a:lnTo>
                  <a:lnTo>
                    <a:pt x="0" y="224043"/>
                  </a:lnTo>
                  <a:lnTo>
                    <a:pt x="203200" y="0"/>
                  </a:lnTo>
                  <a:close/>
                </a:path>
              </a:pathLst>
            </a:custGeom>
            <a:solidFill>
              <a:srgbClr val="677FBE"/>
            </a:solidFill>
            <a:ln cap="sq">
              <a:noFill/>
              <a:prstDash val="solid"/>
              <a:miter/>
            </a:ln>
          </p:spPr>
        </p:sp>
        <p:sp>
          <p:nvSpPr>
            <p:cNvPr id="34" name="TextBox 7">
              <a:extLst>
                <a:ext uri="{FF2B5EF4-FFF2-40B4-BE49-F238E27FC236}">
                  <a16:creationId xmlns:a16="http://schemas.microsoft.com/office/drawing/2014/main" id="{753BD4C0-9C08-4187-97AE-CEF5D5B69D16}"/>
                </a:ext>
              </a:extLst>
            </p:cNvPr>
            <p:cNvSpPr txBox="1"/>
            <p:nvPr/>
          </p:nvSpPr>
          <p:spPr>
            <a:xfrm>
              <a:off x="101600" y="-38100"/>
              <a:ext cx="3525915" cy="262143"/>
            </a:xfrm>
            <a:prstGeom prst="rect">
              <a:avLst/>
            </a:prstGeom>
          </p:spPr>
          <p:txBody>
            <a:bodyPr lIns="25400" tIns="25400" rIns="25400" bIns="25400" rtlCol="0" anchor="ctr"/>
            <a:lstStyle/>
            <a:p>
              <a:pPr algn="ctr">
                <a:lnSpc>
                  <a:spcPts val="1330"/>
                </a:lnSpc>
                <a:spcBef>
                  <a:spcPct val="0"/>
                </a:spcBef>
              </a:pPr>
              <a:endParaRPr sz="900"/>
            </a:p>
          </p:txBody>
        </p:sp>
      </p:grpSp>
      <p:sp>
        <p:nvSpPr>
          <p:cNvPr id="35" name="Freeform 14">
            <a:extLst>
              <a:ext uri="{FF2B5EF4-FFF2-40B4-BE49-F238E27FC236}">
                <a16:creationId xmlns:a16="http://schemas.microsoft.com/office/drawing/2014/main" id="{6DD082E8-040B-44DF-ABF3-EE4E03A33626}"/>
              </a:ext>
            </a:extLst>
          </p:cNvPr>
          <p:cNvSpPr/>
          <p:nvPr/>
        </p:nvSpPr>
        <p:spPr>
          <a:xfrm flipH="1" flipV="1">
            <a:off x="-109057" y="-163796"/>
            <a:ext cx="1784958" cy="1896370"/>
          </a:xfrm>
          <a:custGeom>
            <a:avLst/>
            <a:gdLst/>
            <a:ahLst/>
            <a:cxnLst/>
            <a:rect l="l" t="t" r="r" b="b"/>
            <a:pathLst>
              <a:path w="3569916" h="3792739">
                <a:moveTo>
                  <a:pt x="3569916" y="3792739"/>
                </a:moveTo>
                <a:lnTo>
                  <a:pt x="0" y="3792739"/>
                </a:lnTo>
                <a:lnTo>
                  <a:pt x="0" y="0"/>
                </a:lnTo>
                <a:lnTo>
                  <a:pt x="3569916" y="0"/>
                </a:lnTo>
                <a:lnTo>
                  <a:pt x="3569916" y="3792739"/>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lstStyle/>
          <a:p>
            <a:r>
              <a:rPr lang="en-US" altLang="en-US" dirty="0"/>
              <a:t>OPRA Expanded Privacy Protection</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364265"/>
            <a:ext cx="7696200" cy="4860501"/>
          </a:xfrm>
        </p:spPr>
        <p:txBody>
          <a:bodyPr>
            <a:normAutofit fontScale="92500" lnSpcReduction="10000"/>
          </a:bodyPr>
          <a:lstStyle/>
          <a:p>
            <a:pPr marL="196850">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P.L. 2024, c. 16. 6/5/24, </a:t>
            </a:r>
            <a:r>
              <a:rPr lang="en-US" sz="1800" b="1" dirty="0">
                <a:latin typeface="Verdana" panose="020B0604030504040204" pitchFamily="34" charset="0"/>
                <a:ea typeface="Verdana" panose="020B0604030504040204" pitchFamily="34" charset="0"/>
                <a:cs typeface="Verdana" panose="020B0604030504040204" pitchFamily="34" charset="0"/>
              </a:rPr>
              <a:t>effective 9/3/24</a:t>
            </a:r>
            <a:r>
              <a:rPr lang="en-US" sz="1800" dirty="0">
                <a:latin typeface="Verdana" panose="020B0604030504040204" pitchFamily="34" charset="0"/>
                <a:ea typeface="Verdana" panose="020B0604030504040204" pitchFamily="34" charset="0"/>
                <a:cs typeface="Verdana" panose="020B0604030504040204" pitchFamily="34" charset="0"/>
              </a:rPr>
              <a:t>. Open Public Records Act Amendments</a:t>
            </a:r>
          </a:p>
          <a:p>
            <a:pPr marL="196850">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Open Public Records Act Amendments (continued)</a:t>
            </a:r>
          </a:p>
          <a:p>
            <a:pPr algn="l"/>
            <a:r>
              <a:rPr lang="en-US" sz="1800" dirty="0">
                <a:latin typeface="Verdana" panose="020B0604030504040204" pitchFamily="34" charset="0"/>
                <a:ea typeface="Verdana" panose="020B0604030504040204" pitchFamily="34" charset="0"/>
                <a:cs typeface="Verdana" panose="020B0604030504040204" pitchFamily="34" charset="0"/>
              </a:rPr>
              <a:t>Increased privacy by specifically exempting disclosure of</a:t>
            </a:r>
            <a:r>
              <a:rPr lang="en-US" sz="1800" dirty="0">
                <a:solidFill>
                  <a:srgbClr val="0279C4"/>
                </a:solidFill>
                <a:latin typeface="Arial" panose="020B0604020202020204" pitchFamily="34" charset="0"/>
                <a:ea typeface="Verdana" panose="020B0604030504040204" pitchFamily="34" charset="0"/>
                <a:cs typeface="Verdana" panose="020B0604030504040204" pitchFamily="34" charset="0"/>
              </a:rPr>
              <a:t>:</a:t>
            </a:r>
          </a:p>
          <a:p>
            <a:pPr lvl="1"/>
            <a:r>
              <a:rPr lang="en-US" sz="1800" dirty="0">
                <a:latin typeface="Verdana" panose="020B0604030504040204" pitchFamily="34" charset="0"/>
                <a:ea typeface="Verdana" panose="020B0604030504040204" pitchFamily="34" charset="0"/>
              </a:rPr>
              <a:t>Debit card number, Bank account information, </a:t>
            </a:r>
          </a:p>
          <a:p>
            <a:pPr lvl="1"/>
            <a:r>
              <a:rPr lang="en-US" sz="1800" dirty="0">
                <a:latin typeface="Verdana" panose="020B0604030504040204" pitchFamily="34" charset="0"/>
                <a:ea typeface="Verdana" panose="020B0604030504040204" pitchFamily="34" charset="0"/>
              </a:rPr>
              <a:t>Month &amp; day of birth, </a:t>
            </a:r>
          </a:p>
          <a:p>
            <a:pPr lvl="1"/>
            <a:r>
              <a:rPr lang="en-US" sz="1800" dirty="0">
                <a:latin typeface="Verdana" panose="020B0604030504040204" pitchFamily="34" charset="0"/>
                <a:ea typeface="Verdana" panose="020B0604030504040204" pitchFamily="34" charset="0"/>
              </a:rPr>
              <a:t>Any personal email address required as part of government application, service, or programs, any personal telephone number.</a:t>
            </a:r>
          </a:p>
          <a:p>
            <a:pPr lvl="1"/>
            <a:r>
              <a:rPr lang="en-US" sz="1800" dirty="0">
                <a:latin typeface="Verdana" panose="020B0604030504040204" pitchFamily="34" charset="0"/>
                <a:ea typeface="Verdana" panose="020B0604030504040204" pitchFamily="34" charset="0"/>
              </a:rPr>
              <a:t>Portion of any document that discloses the personal identifying information of any person provided to a public agency for the sole purpose of receiving official notifications or those on special assistance list.</a:t>
            </a:r>
          </a:p>
          <a:p>
            <a:pPr lvl="1"/>
            <a:r>
              <a:rPr lang="en-US" sz="1800" dirty="0">
                <a:latin typeface="Verdana" panose="020B0604030504040204" pitchFamily="34" charset="0"/>
                <a:ea typeface="Verdana" panose="020B0604030504040204" pitchFamily="34" charset="0"/>
              </a:rPr>
              <a:t>Any portion of document that would disclose information for those under the age 18.</a:t>
            </a:r>
          </a:p>
          <a:p>
            <a:pPr lvl="1"/>
            <a:r>
              <a:rPr lang="en-US" sz="1800" dirty="0">
                <a:latin typeface="Verdana" panose="020B0604030504040204" pitchFamily="34" charset="0"/>
                <a:ea typeface="Verdana" panose="020B0604030504040204" pitchFamily="34" charset="0"/>
              </a:rPr>
              <a:t>Any indecent or graphic image of person's intimate parts that are captured in a photo or video recording without prior written consent of the subject of the photo or video</a:t>
            </a:r>
            <a:r>
              <a:rPr lang="en-US" sz="1800" dirty="0">
                <a:solidFill>
                  <a:schemeClr val="accent6"/>
                </a:solidFill>
                <a:latin typeface="Verdana" panose="020B0604030504040204" pitchFamily="34" charset="0"/>
                <a:ea typeface="Verdana" panose="020B0604030504040204" pitchFamily="34" charset="0"/>
              </a:rPr>
              <a:t>.</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8653918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lstStyle/>
          <a:p>
            <a:r>
              <a:rPr lang="en-US" altLang="en-US" dirty="0"/>
              <a:t>OPRA Security Exemptions</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369156"/>
            <a:ext cx="7696200" cy="4708916"/>
          </a:xfrm>
        </p:spPr>
        <p:txBody>
          <a:bodyPr>
            <a:normAutofit/>
          </a:bodyPr>
          <a:lstStyle/>
          <a:p>
            <a:pPr marL="196850">
              <a:spcBef>
                <a:spcPts val="75"/>
              </a:spcBef>
            </a:pPr>
            <a:r>
              <a:rPr lang="en-US" sz="2400" dirty="0">
                <a:latin typeface="Verdana" panose="020B0604030504040204" pitchFamily="34" charset="0"/>
                <a:ea typeface="Verdana" panose="020B0604030504040204" pitchFamily="34" charset="0"/>
                <a:cs typeface="Verdana" panose="020B0604030504040204" pitchFamily="34" charset="0"/>
              </a:rPr>
              <a:t>Other exemptions from OPRA</a:t>
            </a:r>
          </a:p>
          <a:p>
            <a:pPr marL="496888" lvl="1">
              <a:spcBef>
                <a:spcPts val="75"/>
              </a:spcBef>
            </a:pPr>
            <a:r>
              <a:rPr lang="en-US" sz="2400" b="1" dirty="0">
                <a:latin typeface="Verdana" panose="020B0604030504040204" pitchFamily="34" charset="0"/>
                <a:ea typeface="Verdana" panose="020B0604030504040204" pitchFamily="34" charset="0"/>
                <a:cs typeface="Verdana" panose="020B0604030504040204" pitchFamily="34" charset="0"/>
              </a:rPr>
              <a:t>Security alarm system activity &amp; access reports, including video footage, for any public building, facility or grounds.</a:t>
            </a:r>
          </a:p>
          <a:p>
            <a:pPr marL="496888" lvl="1">
              <a:spcBef>
                <a:spcPts val="75"/>
              </a:spcBef>
            </a:pPr>
            <a:r>
              <a:rPr lang="en-US" sz="2400" dirty="0">
                <a:latin typeface="Verdana" panose="020B0604030504040204" pitchFamily="34" charset="0"/>
                <a:ea typeface="Verdana" panose="020B0604030504040204" pitchFamily="34" charset="0"/>
                <a:cs typeface="Verdana" panose="020B0604030504040204" pitchFamily="34" charset="0"/>
              </a:rPr>
              <a:t>Unless the requester identifies a specific incident that </a:t>
            </a:r>
            <a:r>
              <a:rPr lang="en-US" sz="2400" dirty="0" err="1">
                <a:latin typeface="Verdana" panose="020B0604030504040204" pitchFamily="34" charset="0"/>
                <a:ea typeface="Verdana" panose="020B0604030504040204" pitchFamily="34" charset="0"/>
                <a:cs typeface="Verdana" panose="020B0604030504040204" pitchFamily="34" charset="0"/>
              </a:rPr>
              <a:t>occured</a:t>
            </a:r>
            <a:r>
              <a:rPr lang="en-US" sz="2400" dirty="0">
                <a:latin typeface="Verdana" panose="020B0604030504040204" pitchFamily="34" charset="0"/>
                <a:ea typeface="Verdana" panose="020B0604030504040204" pitchFamily="34" charset="0"/>
                <a:cs typeface="Verdana" panose="020B0604030504040204" pitchFamily="34" charset="0"/>
              </a:rPr>
              <a:t> or a specific date &amp; limited time period &amp; is deemed not to compromise the integrity of the security system by revealing capabilities &amp; vulnerabilities of the system.</a:t>
            </a:r>
          </a:p>
        </p:txBody>
      </p:sp>
    </p:spTree>
    <p:extLst>
      <p:ext uri="{BB962C8B-B14F-4D97-AF65-F5344CB8AC3E}">
        <p14:creationId xmlns:p14="http://schemas.microsoft.com/office/powerpoint/2010/main" val="66036313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normAutofit/>
          </a:bodyPr>
          <a:lstStyle/>
          <a:p>
            <a:r>
              <a:rPr lang="en-US" altLang="en-US" dirty="0"/>
              <a:t>OPRA Website Redirect Option</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564749"/>
            <a:ext cx="7696200" cy="4875169"/>
          </a:xfrm>
        </p:spPr>
        <p:txBody>
          <a:bodyPr>
            <a:noAutofit/>
          </a:bodyPr>
          <a:lstStyle/>
          <a:p>
            <a:pPr marL="196850">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Fulfilling Requests</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Can direct a requestor to information on public agency's website to fulfill OPRA request--Cannot charge a fee.</a:t>
            </a:r>
          </a:p>
          <a:p>
            <a:pPr marL="496888" lvl="1">
              <a:spcBef>
                <a:spcPts val="75"/>
              </a:spcBef>
            </a:pPr>
            <a:r>
              <a:rPr lang="en-US" sz="1800" b="1" dirty="0">
                <a:latin typeface="Verdana" panose="020B0604030504040204" pitchFamily="34" charset="0"/>
                <a:ea typeface="Verdana" panose="020B0604030504040204" pitchFamily="34" charset="0"/>
                <a:cs typeface="Verdana" panose="020B0604030504040204" pitchFamily="34" charset="0"/>
              </a:rPr>
              <a:t>To extent feasible must make records available on website. Can enter into a shared services agreement for this requirement.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Website </a:t>
            </a:r>
            <a:r>
              <a:rPr lang="en-US" sz="1800" b="1" dirty="0">
                <a:latin typeface="Verdana" panose="020B0604030504040204" pitchFamily="34" charset="0"/>
                <a:ea typeface="Verdana" panose="020B0604030504040204" pitchFamily="34" charset="0"/>
                <a:cs typeface="Verdana" panose="020B0604030504040204" pitchFamily="34" charset="0"/>
              </a:rPr>
              <a:t>must include a search bar on its homepage</a:t>
            </a:r>
            <a:r>
              <a:rPr lang="en-US" sz="1800" dirty="0">
                <a:latin typeface="Verdana" panose="020B0604030504040204" pitchFamily="34" charset="0"/>
                <a:ea typeface="Verdana" panose="020B0604030504040204" pitchFamily="34" charset="0"/>
                <a:cs typeface="Verdana" panose="020B0604030504040204" pitchFamily="34" charset="0"/>
              </a:rPr>
              <a: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If record is unabridged &amp; complete, then the OPRA request can be fulfilled by providing a link to requested document </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Unless the document on the website fails to contain non-protected information, then custodian must provide the original version with appropriate redactions </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If upon request, the custodian must </a:t>
            </a:r>
            <a:r>
              <a:rPr lang="en-US" sz="1800" b="1" dirty="0">
                <a:latin typeface="Verdana" panose="020B0604030504040204" pitchFamily="34" charset="0"/>
                <a:ea typeface="Verdana" panose="020B0604030504040204" pitchFamily="34" charset="0"/>
                <a:cs typeface="Verdana" panose="020B0604030504040204" pitchFamily="34" charset="0"/>
              </a:rPr>
              <a:t>make a reasonable attempt to assist</a:t>
            </a:r>
            <a:r>
              <a:rPr lang="en-US" sz="1800" dirty="0">
                <a:latin typeface="Verdana" panose="020B0604030504040204" pitchFamily="34" charset="0"/>
                <a:ea typeface="Verdana" panose="020B0604030504040204" pitchFamily="34" charset="0"/>
                <a:cs typeface="Verdana" panose="020B0604030504040204" pitchFamily="34" charset="0"/>
              </a:rPr>
              <a:t> within 7 business days of assistance request. If requestor is still unable to find the document, the custodian must provide a physical copy at a fee within 7 business days.</a:t>
            </a:r>
          </a:p>
        </p:txBody>
      </p:sp>
    </p:spTree>
    <p:extLst>
      <p:ext uri="{BB962C8B-B14F-4D97-AF65-F5344CB8AC3E}">
        <p14:creationId xmlns:p14="http://schemas.microsoft.com/office/powerpoint/2010/main" val="1488827605"/>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C8F2-527B-DB8E-36B5-216A19A087B6}"/>
              </a:ext>
            </a:extLst>
          </p:cNvPr>
          <p:cNvSpPr>
            <a:spLocks noGrp="1"/>
          </p:cNvSpPr>
          <p:nvPr>
            <p:ph type="title"/>
          </p:nvPr>
        </p:nvSpPr>
        <p:spPr/>
        <p:txBody>
          <a:bodyPr/>
          <a:lstStyle/>
          <a:p>
            <a:r>
              <a:rPr lang="en-US" dirty="0"/>
              <a:t>Limited Duty to Manipulate Data</a:t>
            </a:r>
          </a:p>
        </p:txBody>
      </p:sp>
      <p:sp>
        <p:nvSpPr>
          <p:cNvPr id="3" name="Content Placeholder 2">
            <a:extLst>
              <a:ext uri="{FF2B5EF4-FFF2-40B4-BE49-F238E27FC236}">
                <a16:creationId xmlns:a16="http://schemas.microsoft.com/office/drawing/2014/main" id="{610BBB29-DCBE-A653-1826-5AFC70773C78}"/>
              </a:ext>
            </a:extLst>
          </p:cNvPr>
          <p:cNvSpPr>
            <a:spLocks noGrp="1"/>
          </p:cNvSpPr>
          <p:nvPr>
            <p:ph idx="1"/>
          </p:nvPr>
        </p:nvSpPr>
        <p:spPr/>
        <p:txBody>
          <a:bodyPr>
            <a:normAutofit fontScale="85000" lnSpcReduction="10000"/>
          </a:bodyPr>
          <a:lstStyle/>
          <a:p>
            <a:r>
              <a:rPr lang="en-US" dirty="0"/>
              <a:t>If the public agency does not maintain the record in the electronic medium or format requested, and the medium or format is not available to the public agency </a:t>
            </a:r>
            <a:r>
              <a:rPr lang="en-US" b="1" dirty="0"/>
              <a:t>without a substantial amount of manipulation or programming of information technology</a:t>
            </a:r>
            <a:r>
              <a:rPr lang="en-US" dirty="0"/>
              <a:t>, the custodian shall be under no obligation to convert the record to the electronic medium or format requested but shall, at a minimum, provide a copy in the electronic format maintained by the public agency</a:t>
            </a:r>
          </a:p>
          <a:p>
            <a:r>
              <a:rPr lang="en-US" dirty="0"/>
              <a:t>If can be done, may charge additional reasonable fees for manipulation and/or collation of data</a:t>
            </a:r>
          </a:p>
        </p:txBody>
      </p:sp>
      <p:sp>
        <p:nvSpPr>
          <p:cNvPr id="4" name="Slide Number Placeholder 3">
            <a:extLst>
              <a:ext uri="{FF2B5EF4-FFF2-40B4-BE49-F238E27FC236}">
                <a16:creationId xmlns:a16="http://schemas.microsoft.com/office/drawing/2014/main" id="{ED21B83C-72D0-49F9-9CD5-4B996969120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53</a:t>
            </a:fld>
            <a:endParaRPr lang="en-US" dirty="0">
              <a:solidFill>
                <a:prstClr val="black">
                  <a:tint val="75000"/>
                </a:prstClr>
              </a:solidFill>
            </a:endParaRPr>
          </a:p>
        </p:txBody>
      </p:sp>
    </p:spTree>
    <p:extLst>
      <p:ext uri="{BB962C8B-B14F-4D97-AF65-F5344CB8AC3E}">
        <p14:creationId xmlns:p14="http://schemas.microsoft.com/office/powerpoint/2010/main" val="3177067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lstStyle/>
          <a:p>
            <a:r>
              <a:rPr lang="en-US" altLang="en-US" dirty="0"/>
              <a:t>OPRA Relief for Abuses</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349596"/>
            <a:ext cx="7696200" cy="4972967"/>
          </a:xfrm>
        </p:spPr>
        <p:txBody>
          <a:bodyPr>
            <a:normAutofit/>
          </a:bodyPr>
          <a:lstStyle/>
          <a:p>
            <a:pPr marL="0" indent="0">
              <a:spcBef>
                <a:spcPts val="75"/>
              </a:spcBef>
              <a:buNone/>
            </a:pPr>
            <a:r>
              <a:rPr lang="en-US" sz="1800" dirty="0">
                <a:latin typeface="Verdana" panose="020B0604030504040204" pitchFamily="34" charset="0"/>
                <a:ea typeface="Verdana" panose="020B0604030504040204" pitchFamily="34" charset="0"/>
                <a:cs typeface="Verdana" panose="020B0604030504040204" pitchFamily="34" charset="0"/>
              </a:rPr>
              <a:t>Relief for Abuses</a:t>
            </a:r>
          </a:p>
          <a:p>
            <a:pPr marL="496888" lvl="1">
              <a:spcBef>
                <a:spcPts val="75"/>
              </a:spcBef>
            </a:pPr>
            <a:r>
              <a:rPr lang="en-US" sz="1500" dirty="0">
                <a:latin typeface="Verdana" panose="020B0604030504040204" pitchFamily="34" charset="0"/>
                <a:ea typeface="Verdana" panose="020B0604030504040204" pitchFamily="34" charset="0"/>
                <a:cs typeface="Verdana" panose="020B0604030504040204" pitchFamily="34" charset="0"/>
              </a:rPr>
              <a:t>Avenue to address request filed with intent to substantially impair the performance of government functions</a:t>
            </a:r>
            <a:r>
              <a:rPr lang="en-US" sz="1800" dirty="0">
                <a:latin typeface="Verdana" panose="020B0604030504040204" pitchFamily="34" charset="0"/>
                <a:ea typeface="Verdana" panose="020B0604030504040204" pitchFamily="34" charset="0"/>
                <a:cs typeface="Verdana" panose="020B0604030504040204" pitchFamily="34" charset="0"/>
              </a:rPr>
              <a:t>.</a:t>
            </a:r>
          </a:p>
          <a:p>
            <a:pPr marL="211138" lvl="1" indent="0">
              <a:spcBef>
                <a:spcPts val="75"/>
              </a:spcBef>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211138" lvl="1" indent="0">
              <a:spcBef>
                <a:spcPts val="75"/>
              </a:spcBef>
              <a:buNone/>
            </a:pPr>
            <a:r>
              <a:rPr lang="en-US" sz="1800" dirty="0">
                <a:latin typeface="Verdana" panose="020B0604030504040204" pitchFamily="34" charset="0"/>
                <a:ea typeface="Verdana" panose="020B0604030504040204" pitchFamily="34" charset="0"/>
                <a:cs typeface="Verdana" panose="020B0604030504040204" pitchFamily="34" charset="0"/>
              </a:rPr>
              <a:t>Court can:</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Issue protective order limiting number &amp; scope of request.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Refer matter to mediation.</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Waive the required response time.</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Limit or eliminate public agency's duty to respond to request.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Issue a protective order if it finds by clear and convincing evidence</a:t>
            </a:r>
          </a:p>
        </p:txBody>
      </p:sp>
    </p:spTree>
    <p:extLst>
      <p:ext uri="{BB962C8B-B14F-4D97-AF65-F5344CB8AC3E}">
        <p14:creationId xmlns:p14="http://schemas.microsoft.com/office/powerpoint/2010/main" val="1963146915"/>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9A8F-16FE-4FC2-0C25-9D89DC4489F7}"/>
              </a:ext>
            </a:extLst>
          </p:cNvPr>
          <p:cNvSpPr>
            <a:spLocks noGrp="1"/>
          </p:cNvSpPr>
          <p:nvPr>
            <p:ph type="title"/>
          </p:nvPr>
        </p:nvSpPr>
        <p:spPr/>
        <p:txBody>
          <a:bodyPr/>
          <a:lstStyle/>
          <a:p>
            <a:r>
              <a:rPr lang="en-US" dirty="0"/>
              <a:t>Open public meetings act</a:t>
            </a:r>
          </a:p>
        </p:txBody>
      </p:sp>
    </p:spTree>
    <p:extLst>
      <p:ext uri="{BB962C8B-B14F-4D97-AF65-F5344CB8AC3E}">
        <p14:creationId xmlns:p14="http://schemas.microsoft.com/office/powerpoint/2010/main" val="1230711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a:bodyPr>
          <a:lstStyle/>
          <a:p>
            <a:pPr algn="ctr">
              <a:buNone/>
              <a:defRPr/>
            </a:pPr>
            <a:r>
              <a:rPr lang="en-US" sz="3000" b="1" dirty="0"/>
              <a:t>Exceptions to OPMA Requirements</a:t>
            </a:r>
          </a:p>
          <a:p>
            <a:pPr algn="ctr">
              <a:buNone/>
              <a:defRPr/>
            </a:pPr>
            <a:endParaRPr lang="en-US" sz="3000" b="1" dirty="0"/>
          </a:p>
          <a:p>
            <a:r>
              <a:rPr lang="en-US" dirty="0"/>
              <a:t>Advisory bodies with no effective authority.</a:t>
            </a:r>
          </a:p>
          <a:p>
            <a:r>
              <a:rPr lang="en-US" dirty="0"/>
              <a:t>Committees with less than  quorum with no authority to act.</a:t>
            </a:r>
          </a:p>
          <a:p>
            <a:r>
              <a:rPr lang="en-US" dirty="0"/>
              <a:t>Three (3) or more public bodies at a convention or similar type gathering.</a:t>
            </a:r>
          </a:p>
          <a:p>
            <a:r>
              <a:rPr lang="en-US" dirty="0"/>
              <a:t>Chance encounters, social gatherings. </a:t>
            </a:r>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Tree>
    <p:extLst>
      <p:ext uri="{BB962C8B-B14F-4D97-AF65-F5344CB8AC3E}">
        <p14:creationId xmlns:p14="http://schemas.microsoft.com/office/powerpoint/2010/main" val="3364982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fontScale="92500" lnSpcReduction="20000"/>
          </a:bodyPr>
          <a:lstStyle/>
          <a:p>
            <a:pPr algn="ctr">
              <a:buNone/>
              <a:defRPr/>
            </a:pPr>
            <a:r>
              <a:rPr lang="en-US" sz="3000" b="1" dirty="0"/>
              <a:t>Meeting Notice - </a:t>
            </a:r>
            <a:r>
              <a:rPr lang="en-US" sz="3000" b="1" i="1" dirty="0"/>
              <a:t>N.J.S.A. </a:t>
            </a:r>
            <a:r>
              <a:rPr lang="en-US" sz="3000" b="1" dirty="0"/>
              <a:t>10:4-8,9</a:t>
            </a:r>
          </a:p>
          <a:p>
            <a:r>
              <a:rPr lang="en-US" dirty="0"/>
              <a:t>Regular – Time, Date, Location, Annually, 7 days reorganization</a:t>
            </a:r>
          </a:p>
          <a:p>
            <a:r>
              <a:rPr lang="en-US" dirty="0"/>
              <a:t>Special – 48 hour advance notice of meeting, including time, date, location and agenda to the extent known, whether formal action will be taken</a:t>
            </a:r>
          </a:p>
          <a:p>
            <a:r>
              <a:rPr lang="en-US" dirty="0"/>
              <a:t>Emergency – Unforeseen, substantial harm to public interest,  ¾ vote of members present</a:t>
            </a:r>
          </a:p>
          <a:p>
            <a:r>
              <a:rPr lang="en-US" dirty="0"/>
              <a:t>Provide Sample Meeting Notices</a:t>
            </a:r>
          </a:p>
          <a:p>
            <a:pPr marL="64008"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dirty="0"/>
          </a:p>
        </p:txBody>
      </p:sp>
    </p:spTree>
    <p:extLst>
      <p:ext uri="{BB962C8B-B14F-4D97-AF65-F5344CB8AC3E}">
        <p14:creationId xmlns:p14="http://schemas.microsoft.com/office/powerpoint/2010/main" val="2124181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a:bodyPr>
          <a:lstStyle/>
          <a:p>
            <a:pPr algn="ctr">
              <a:lnSpc>
                <a:spcPct val="90000"/>
              </a:lnSpc>
              <a:buNone/>
              <a:defRPr/>
            </a:pPr>
            <a:r>
              <a:rPr lang="en-US" sz="3000" b="1" dirty="0"/>
              <a:t>Closed Session Topics </a:t>
            </a:r>
          </a:p>
          <a:p>
            <a:pPr algn="ctr">
              <a:lnSpc>
                <a:spcPct val="90000"/>
              </a:lnSpc>
              <a:buNone/>
              <a:defRPr/>
            </a:pPr>
            <a:r>
              <a:rPr lang="en-US" sz="3000" b="1" dirty="0"/>
              <a:t>N.J.S.A. 10:4-12</a:t>
            </a:r>
          </a:p>
          <a:p>
            <a:pPr marL="64008" indent="0" algn="ctr">
              <a:buNone/>
            </a:pPr>
            <a:endParaRPr lang="en-US" sz="2400" dirty="0"/>
          </a:p>
          <a:p>
            <a:r>
              <a:rPr lang="en-US" sz="2400" dirty="0"/>
              <a:t>Matters confidential by law</a:t>
            </a:r>
          </a:p>
          <a:p>
            <a:r>
              <a:rPr lang="en-US" sz="2400" dirty="0"/>
              <a:t>Matters which could impair right to receive federal funds</a:t>
            </a:r>
          </a:p>
          <a:p>
            <a:r>
              <a:rPr lang="en-US" sz="2400" dirty="0"/>
              <a:t>Matters of individual privacy</a:t>
            </a:r>
          </a:p>
          <a:p>
            <a:r>
              <a:rPr lang="en-US" sz="2400" dirty="0"/>
              <a:t>Collective bargaining</a:t>
            </a:r>
          </a:p>
          <a:p>
            <a:r>
              <a:rPr lang="en-US" sz="2400" dirty="0"/>
              <a:t>Lease/purchase of property, bank rates, if public interest could be adversely affected</a:t>
            </a:r>
          </a:p>
          <a:p>
            <a:pPr marL="64008" indent="0">
              <a:buNone/>
            </a:pPr>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spTree>
    <p:extLst>
      <p:ext uri="{BB962C8B-B14F-4D97-AF65-F5344CB8AC3E}">
        <p14:creationId xmlns:p14="http://schemas.microsoft.com/office/powerpoint/2010/main" val="2269734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a:bodyPr>
          <a:lstStyle/>
          <a:p>
            <a:pPr algn="ctr">
              <a:lnSpc>
                <a:spcPct val="90000"/>
              </a:lnSpc>
              <a:buNone/>
              <a:defRPr/>
            </a:pPr>
            <a:r>
              <a:rPr lang="en-US" sz="3000" b="1" dirty="0"/>
              <a:t>Closed Session Topics </a:t>
            </a:r>
          </a:p>
          <a:p>
            <a:pPr algn="ctr">
              <a:lnSpc>
                <a:spcPct val="90000"/>
              </a:lnSpc>
              <a:buNone/>
              <a:defRPr/>
            </a:pPr>
            <a:r>
              <a:rPr lang="en-US" sz="3000" b="1" dirty="0"/>
              <a:t>N.J.S.A. 10:4-12</a:t>
            </a:r>
          </a:p>
          <a:p>
            <a:pPr marL="64008" indent="0" algn="ctr">
              <a:buNone/>
            </a:pPr>
            <a:endParaRPr lang="en-US" sz="2400" dirty="0"/>
          </a:p>
          <a:p>
            <a:r>
              <a:rPr lang="en-US" sz="2400" dirty="0"/>
              <a:t>Tactics and techniques for protecting safety and property of the public</a:t>
            </a:r>
          </a:p>
          <a:p>
            <a:r>
              <a:rPr lang="en-US" sz="2400" dirty="0"/>
              <a:t>Contract negotiation other than collective bargaining</a:t>
            </a:r>
          </a:p>
          <a:p>
            <a:r>
              <a:rPr lang="en-US" sz="2400" dirty="0"/>
              <a:t>Pending/anticipated litigation; attorney – client privilege</a:t>
            </a:r>
          </a:p>
          <a:p>
            <a:r>
              <a:rPr lang="en-US" sz="2400" dirty="0"/>
              <a:t>Deliberations of public body after a public hearing</a:t>
            </a:r>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dirty="0"/>
          </a:p>
        </p:txBody>
      </p:sp>
    </p:spTree>
    <p:extLst>
      <p:ext uri="{BB962C8B-B14F-4D97-AF65-F5344CB8AC3E}">
        <p14:creationId xmlns:p14="http://schemas.microsoft.com/office/powerpoint/2010/main" val="272682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5200" y="915716"/>
            <a:ext cx="7622466" cy="560638"/>
            <a:chOff x="0" y="0"/>
            <a:chExt cx="2000513" cy="301853"/>
          </a:xfrm>
        </p:grpSpPr>
        <p:sp>
          <p:nvSpPr>
            <p:cNvPr id="3" name="Freeform 3"/>
            <p:cNvSpPr/>
            <p:nvPr/>
          </p:nvSpPr>
          <p:spPr>
            <a:xfrm>
              <a:off x="0" y="0"/>
              <a:ext cx="2000513" cy="301853"/>
            </a:xfrm>
            <a:custGeom>
              <a:avLst/>
              <a:gdLst/>
              <a:ahLst/>
              <a:cxnLst/>
              <a:rect l="l" t="t" r="r" b="b"/>
              <a:pathLst>
                <a:path w="2000513" h="301853">
                  <a:moveTo>
                    <a:pt x="203200" y="0"/>
                  </a:moveTo>
                  <a:lnTo>
                    <a:pt x="2000513" y="0"/>
                  </a:lnTo>
                  <a:lnTo>
                    <a:pt x="1797313" y="301853"/>
                  </a:lnTo>
                  <a:lnTo>
                    <a:pt x="0" y="301853"/>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33995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449433" y="624158"/>
            <a:ext cx="8366699" cy="705150"/>
            <a:chOff x="0" y="0"/>
            <a:chExt cx="2099623" cy="301853"/>
          </a:xfrm>
        </p:grpSpPr>
        <p:sp>
          <p:nvSpPr>
            <p:cNvPr id="6" name="Freeform 6"/>
            <p:cNvSpPr/>
            <p:nvPr/>
          </p:nvSpPr>
          <p:spPr>
            <a:xfrm>
              <a:off x="0" y="0"/>
              <a:ext cx="2099623" cy="301853"/>
            </a:xfrm>
            <a:custGeom>
              <a:avLst/>
              <a:gdLst/>
              <a:ahLst/>
              <a:cxnLst/>
              <a:rect l="l" t="t" r="r" b="b"/>
              <a:pathLst>
                <a:path w="2099623" h="301853">
                  <a:moveTo>
                    <a:pt x="203200" y="0"/>
                  </a:moveTo>
                  <a:lnTo>
                    <a:pt x="2099623" y="0"/>
                  </a:lnTo>
                  <a:lnTo>
                    <a:pt x="1896423" y="301853"/>
                  </a:lnTo>
                  <a:lnTo>
                    <a:pt x="0" y="301853"/>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33995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637575" y="5508027"/>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24478" y="-106884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110783" y="712245"/>
            <a:ext cx="7749457" cy="456856"/>
          </a:xfrm>
          <a:prstGeom prst="rect">
            <a:avLst/>
          </a:prstGeom>
        </p:spPr>
        <p:txBody>
          <a:bodyPr wrap="square" lIns="0" tIns="0" rIns="0" bIns="0" rtlCol="0" anchor="t">
            <a:spAutoFit/>
          </a:bodyPr>
          <a:lstStyle/>
          <a:p>
            <a:pPr>
              <a:lnSpc>
                <a:spcPts val="3914"/>
              </a:lnSpc>
            </a:pPr>
            <a:r>
              <a:rPr lang="en-US" sz="2600" b="1" dirty="0">
                <a:solidFill>
                  <a:srgbClr val="092882"/>
                </a:solidFill>
                <a:latin typeface="League Spartan"/>
                <a:ea typeface="League Spartan"/>
                <a:cs typeface="League Spartan"/>
                <a:sym typeface="League Spartan"/>
              </a:rPr>
              <a:t>WORKERS’ COMPENSATION TOOLKIT</a:t>
            </a:r>
          </a:p>
        </p:txBody>
      </p:sp>
      <p:sp>
        <p:nvSpPr>
          <p:cNvPr id="16" name="Freeform 16"/>
          <p:cNvSpPr/>
          <p:nvPr/>
        </p:nvSpPr>
        <p:spPr>
          <a:xfrm>
            <a:off x="7860240" y="5945977"/>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17" name="TextBox 17"/>
          <p:cNvSpPr txBox="1"/>
          <p:nvPr/>
        </p:nvSpPr>
        <p:spPr>
          <a:xfrm>
            <a:off x="533400" y="2648148"/>
            <a:ext cx="3695700" cy="1218282"/>
          </a:xfrm>
          <a:prstGeom prst="rect">
            <a:avLst/>
          </a:prstGeom>
        </p:spPr>
        <p:txBody>
          <a:bodyPr wrap="square" lIns="0" tIns="0" rIns="0" bIns="0" rtlCol="0" anchor="t">
            <a:spAutoFit/>
          </a:bodyPr>
          <a:lstStyle/>
          <a:p>
            <a:pPr>
              <a:lnSpc>
                <a:spcPts val="1920"/>
              </a:lnSpc>
              <a:spcBef>
                <a:spcPct val="0"/>
              </a:spcBef>
            </a:pPr>
            <a:r>
              <a:rPr lang="en-US" sz="1600" dirty="0">
                <a:latin typeface="Poppins"/>
                <a:ea typeface="Poppins"/>
                <a:cs typeface="Poppins"/>
                <a:sym typeface="Poppins"/>
              </a:rPr>
              <a:t>A practical guide outlining common coverage requirements and best practices to ensure proper use of your insurance program and reduce preventable risks.</a:t>
            </a:r>
          </a:p>
        </p:txBody>
      </p:sp>
      <p:pic>
        <p:nvPicPr>
          <p:cNvPr id="19" name="Picture 18">
            <a:extLst>
              <a:ext uri="{FF2B5EF4-FFF2-40B4-BE49-F238E27FC236}">
                <a16:creationId xmlns:a16="http://schemas.microsoft.com/office/drawing/2014/main" id="{40947D56-8E6C-4E5D-BD1B-CA7B38B38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6648" y="1797393"/>
            <a:ext cx="3005557" cy="3891506"/>
          </a:xfrm>
          <a:prstGeom prst="rect">
            <a:avLst/>
          </a:prstGeom>
          <a:ln>
            <a:noFill/>
          </a:ln>
          <a:effectLst>
            <a:outerShdw blurRad="292100" dist="139700" dir="2700000" algn="tl" rotWithShape="0">
              <a:srgbClr val="333333">
                <a:alpha val="65000"/>
              </a:srgbClr>
            </a:outerShdw>
          </a:effectLst>
        </p:spPr>
      </p:pic>
      <p:grpSp>
        <p:nvGrpSpPr>
          <p:cNvPr id="18" name="Group 18">
            <a:extLst>
              <a:ext uri="{FF2B5EF4-FFF2-40B4-BE49-F238E27FC236}">
                <a16:creationId xmlns:a16="http://schemas.microsoft.com/office/drawing/2014/main" id="{9A94E0D2-EFC2-4136-B0EE-A4388DA9B633}"/>
              </a:ext>
            </a:extLst>
          </p:cNvPr>
          <p:cNvGrpSpPr/>
          <p:nvPr/>
        </p:nvGrpSpPr>
        <p:grpSpPr>
          <a:xfrm>
            <a:off x="2624667" y="6186967"/>
            <a:ext cx="4336862" cy="586546"/>
            <a:chOff x="0" y="0"/>
            <a:chExt cx="1360221" cy="215374"/>
          </a:xfrm>
          <a:solidFill>
            <a:schemeClr val="bg1"/>
          </a:solidFill>
        </p:grpSpPr>
        <p:sp>
          <p:nvSpPr>
            <p:cNvPr id="20" name="Freeform 19">
              <a:extLst>
                <a:ext uri="{FF2B5EF4-FFF2-40B4-BE49-F238E27FC236}">
                  <a16:creationId xmlns:a16="http://schemas.microsoft.com/office/drawing/2014/main" id="{2255CBFE-C8B7-4BF1-9683-85433172820F}"/>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1" name="TextBox 20">
              <a:extLst>
                <a:ext uri="{FF2B5EF4-FFF2-40B4-BE49-F238E27FC236}">
                  <a16:creationId xmlns:a16="http://schemas.microsoft.com/office/drawing/2014/main" id="{F1CB3194-6C4F-4C9E-913A-1522BBA42BC4}"/>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fontScale="92500" lnSpcReduction="10000"/>
          </a:bodyPr>
          <a:lstStyle/>
          <a:p>
            <a:pPr algn="ctr">
              <a:buNone/>
              <a:defRPr/>
            </a:pPr>
            <a:r>
              <a:rPr lang="en-US" b="1" dirty="0"/>
              <a:t>Closed Session Topics </a:t>
            </a:r>
          </a:p>
          <a:p>
            <a:pPr algn="ctr">
              <a:buNone/>
              <a:defRPr/>
            </a:pPr>
            <a:r>
              <a:rPr lang="en-US" b="1" dirty="0"/>
              <a:t>N.J.S.A. 10:4-12 (b) (8)</a:t>
            </a:r>
          </a:p>
          <a:p>
            <a:pPr algn="ctr">
              <a:buNone/>
              <a:defRPr/>
            </a:pPr>
            <a:r>
              <a:rPr lang="en-US" b="1" dirty="0"/>
              <a:t>Personnel Exception – Rice Notice</a:t>
            </a:r>
          </a:p>
          <a:p>
            <a:pPr marL="64008" indent="0" algn="ctr">
              <a:buNone/>
            </a:pPr>
            <a:endParaRPr lang="en-US" sz="2400" dirty="0"/>
          </a:p>
          <a:p>
            <a:pPr marL="64008" indent="0" algn="ctr">
              <a:buNone/>
            </a:pPr>
            <a:r>
              <a:rPr lang="en-US" sz="2400" dirty="0"/>
              <a:t>Any matter involving the employment, appointment, termination of employment, terms and conditions of employment, evaluation of the performance of, promotion, or disciplining of any specific prospective public officer or employee or current public officer or employee employed or appointed by the public body, unless all the individual employees or appointees whose rights could be adversely affected request in writing that the matter or matters be discussed at a public meeting;</a:t>
            </a:r>
          </a:p>
          <a:p>
            <a:pPr algn="ct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dirty="0"/>
          </a:p>
        </p:txBody>
      </p:sp>
    </p:spTree>
    <p:extLst>
      <p:ext uri="{BB962C8B-B14F-4D97-AF65-F5344CB8AC3E}">
        <p14:creationId xmlns:p14="http://schemas.microsoft.com/office/powerpoint/2010/main" val="3051499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a:xfrm>
            <a:off x="0" y="1600200"/>
            <a:ext cx="9144000" cy="4525963"/>
          </a:xfrm>
        </p:spPr>
        <p:txBody>
          <a:bodyPr>
            <a:normAutofit lnSpcReduction="10000"/>
          </a:bodyPr>
          <a:lstStyle/>
          <a:p>
            <a:pPr algn="ctr">
              <a:lnSpc>
                <a:spcPct val="90000"/>
              </a:lnSpc>
              <a:buNone/>
              <a:defRPr/>
            </a:pPr>
            <a:r>
              <a:rPr lang="en-US" sz="3000" b="1" dirty="0"/>
              <a:t>Closed Session Topics </a:t>
            </a:r>
          </a:p>
          <a:p>
            <a:pPr algn="ctr">
              <a:lnSpc>
                <a:spcPct val="90000"/>
              </a:lnSpc>
              <a:buNone/>
              <a:defRPr/>
            </a:pPr>
            <a:r>
              <a:rPr lang="en-US" sz="3000" b="1" dirty="0"/>
              <a:t>N.J.S.A. 10:4-12 (b) (8)</a:t>
            </a:r>
          </a:p>
          <a:p>
            <a:pPr algn="ctr">
              <a:lnSpc>
                <a:spcPct val="90000"/>
              </a:lnSpc>
              <a:buNone/>
              <a:defRPr/>
            </a:pPr>
            <a:r>
              <a:rPr lang="en-US" sz="3000" b="1" dirty="0"/>
              <a:t>Personnel Exception – Rice Notice</a:t>
            </a:r>
          </a:p>
          <a:p>
            <a:pPr marL="64008" indent="0" algn="ctr">
              <a:buNone/>
            </a:pPr>
            <a:endParaRPr lang="en-US" sz="2400" dirty="0"/>
          </a:p>
          <a:p>
            <a:r>
              <a:rPr lang="en-US" sz="2400" dirty="0"/>
              <a:t>48 Hours in advance of meeting</a:t>
            </a:r>
          </a:p>
          <a:p>
            <a:r>
              <a:rPr lang="en-US" sz="2400" dirty="0"/>
              <a:t>Right to request that closed session discussion be moved to public session</a:t>
            </a:r>
          </a:p>
          <a:p>
            <a:r>
              <a:rPr lang="en-US" sz="2400" dirty="0"/>
              <a:t>No right to attend closed session; if invited by the board, right to bring representation</a:t>
            </a:r>
          </a:p>
          <a:p>
            <a:r>
              <a:rPr lang="en-US" sz="2400" dirty="0"/>
              <a:t>Regina Rice v. Union County Regional Board of Education, 1977 AD</a:t>
            </a:r>
          </a:p>
          <a:p>
            <a:r>
              <a:rPr lang="en-US" sz="2400" dirty="0"/>
              <a:t>Provide sample Rice notices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dirty="0"/>
          </a:p>
        </p:txBody>
      </p:sp>
    </p:spTree>
    <p:extLst>
      <p:ext uri="{BB962C8B-B14F-4D97-AF65-F5344CB8AC3E}">
        <p14:creationId xmlns:p14="http://schemas.microsoft.com/office/powerpoint/2010/main" val="25124285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a:xfrm>
            <a:off x="457200" y="1882808"/>
            <a:ext cx="8534400" cy="4572000"/>
          </a:xfrm>
        </p:spPr>
        <p:txBody>
          <a:bodyPr>
            <a:normAutofit/>
          </a:bodyPr>
          <a:lstStyle/>
          <a:p>
            <a:pPr algn="ctr">
              <a:lnSpc>
                <a:spcPct val="90000"/>
              </a:lnSpc>
              <a:buNone/>
              <a:defRPr/>
            </a:pPr>
            <a:r>
              <a:rPr lang="en-US" sz="3000" b="1" dirty="0"/>
              <a:t>Closed Session Resolution </a:t>
            </a:r>
          </a:p>
          <a:p>
            <a:pPr algn="ctr">
              <a:lnSpc>
                <a:spcPct val="90000"/>
              </a:lnSpc>
              <a:buNone/>
              <a:defRPr/>
            </a:pPr>
            <a:r>
              <a:rPr lang="en-US" sz="3000" b="1" dirty="0"/>
              <a:t>N.J.S.A. 10:4-13</a:t>
            </a:r>
            <a:endParaRPr lang="en-US" sz="2400" dirty="0"/>
          </a:p>
          <a:p>
            <a:r>
              <a:rPr lang="en-US" sz="2400" dirty="0"/>
              <a:t>Prior to entering closed session, the board must adopt a resolution indicating the general nature of the subject, the time and circumstances under which the discussion can be disclosed to the public.</a:t>
            </a:r>
          </a:p>
          <a:p>
            <a:r>
              <a:rPr lang="en-US" sz="2400" dirty="0"/>
              <a:t>Simply reiterating the exceptions is not enough; must be some specificity. </a:t>
            </a:r>
          </a:p>
          <a:p>
            <a:r>
              <a:rPr lang="en-US" sz="2400" dirty="0"/>
              <a:t>See Trenton State Bd. of Trustees, McGovern v. Rutgers, New Jersey Foundation for Local Government v. Island Heights</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dirty="0"/>
          </a:p>
        </p:txBody>
      </p:sp>
    </p:spTree>
    <p:extLst>
      <p:ext uri="{BB962C8B-B14F-4D97-AF65-F5344CB8AC3E}">
        <p14:creationId xmlns:p14="http://schemas.microsoft.com/office/powerpoint/2010/main" val="3177503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0565-4294-C7C2-939E-CBA46808B679}"/>
              </a:ext>
            </a:extLst>
          </p:cNvPr>
          <p:cNvSpPr>
            <a:spLocks noGrp="1"/>
          </p:cNvSpPr>
          <p:nvPr>
            <p:ph type="title"/>
          </p:nvPr>
        </p:nvSpPr>
        <p:spPr/>
        <p:txBody>
          <a:bodyPr/>
          <a:lstStyle/>
          <a:p>
            <a:r>
              <a:rPr lang="en-US" dirty="0"/>
              <a:t>Working with </a:t>
            </a:r>
            <a:br>
              <a:rPr lang="en-US" dirty="0"/>
            </a:br>
            <a:r>
              <a:rPr lang="en-US" dirty="0"/>
              <a:t>law enforcement</a:t>
            </a:r>
          </a:p>
        </p:txBody>
      </p:sp>
    </p:spTree>
    <p:extLst>
      <p:ext uri="{BB962C8B-B14F-4D97-AF65-F5344CB8AC3E}">
        <p14:creationId xmlns:p14="http://schemas.microsoft.com/office/powerpoint/2010/main" val="1959917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B000-E692-CBD5-CC10-290869908140}"/>
              </a:ext>
            </a:extLst>
          </p:cNvPr>
          <p:cNvSpPr>
            <a:spLocks noGrp="1"/>
          </p:cNvSpPr>
          <p:nvPr>
            <p:ph type="title"/>
          </p:nvPr>
        </p:nvSpPr>
        <p:spPr/>
        <p:txBody>
          <a:bodyPr/>
          <a:lstStyle/>
          <a:p>
            <a:r>
              <a:rPr lang="en-US" dirty="0"/>
              <a:t>MOA with Law Enforcement</a:t>
            </a:r>
          </a:p>
        </p:txBody>
      </p:sp>
      <p:sp>
        <p:nvSpPr>
          <p:cNvPr id="3" name="Content Placeholder 2">
            <a:extLst>
              <a:ext uri="{FF2B5EF4-FFF2-40B4-BE49-F238E27FC236}">
                <a16:creationId xmlns:a16="http://schemas.microsoft.com/office/drawing/2014/main" id="{7AD25548-D096-235B-DC13-E3853FA78784}"/>
              </a:ext>
            </a:extLst>
          </p:cNvPr>
          <p:cNvSpPr>
            <a:spLocks noGrp="1"/>
          </p:cNvSpPr>
          <p:nvPr>
            <p:ph idx="1"/>
          </p:nvPr>
        </p:nvSpPr>
        <p:spPr/>
        <p:txBody>
          <a:bodyPr>
            <a:normAutofit lnSpcReduction="10000"/>
          </a:bodyPr>
          <a:lstStyle/>
          <a:p>
            <a:r>
              <a:rPr lang="en-US" b="1" i="1" dirty="0"/>
              <a:t>NJDOE 12/13/23 </a:t>
            </a:r>
            <a:r>
              <a:rPr lang="en-US" b="1" i="1" dirty="0">
                <a:solidFill>
                  <a:srgbClr val="222222"/>
                </a:solidFill>
                <a:effectLst/>
              </a:rPr>
              <a:t> </a:t>
            </a:r>
            <a:r>
              <a:rPr lang="en-US" b="1" i="1" dirty="0">
                <a:solidFill>
                  <a:srgbClr val="1155CC"/>
                </a:solidFill>
                <a:effectLst/>
                <a:hlinkClick r:id="rId2"/>
              </a:rPr>
              <a:t>Release of the 2023-2024 Memorandum of Agreement Between Education and Law Enforcement Officials</a:t>
            </a:r>
            <a:endParaRPr lang="en-US" b="1" i="1" dirty="0">
              <a:solidFill>
                <a:srgbClr val="222222"/>
              </a:solidFill>
              <a:effectLst/>
            </a:endParaRPr>
          </a:p>
          <a:p>
            <a:r>
              <a:rPr lang="en-US" dirty="0"/>
              <a:t>Outlines parameters for information sharing between schools and law enforcement</a:t>
            </a:r>
          </a:p>
          <a:p>
            <a:r>
              <a:rPr lang="en-US" dirty="0"/>
              <a:t>Clarifies requirements related to reporting/handling of marijuana</a:t>
            </a:r>
          </a:p>
          <a:p>
            <a:r>
              <a:rPr lang="en-US" dirty="0"/>
              <a:t>Clarifies requirements related to reporting Bias-Related Acts</a:t>
            </a:r>
          </a:p>
        </p:txBody>
      </p:sp>
      <p:sp>
        <p:nvSpPr>
          <p:cNvPr id="4" name="Slide Number Placeholder 3">
            <a:extLst>
              <a:ext uri="{FF2B5EF4-FFF2-40B4-BE49-F238E27FC236}">
                <a16:creationId xmlns:a16="http://schemas.microsoft.com/office/drawing/2014/main" id="{5A752AB8-B144-9EFF-6D54-8F86C973AABD}"/>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64</a:t>
            </a:fld>
            <a:endParaRPr lang="en-US" dirty="0">
              <a:solidFill>
                <a:prstClr val="black">
                  <a:tint val="75000"/>
                </a:prstClr>
              </a:solidFill>
            </a:endParaRPr>
          </a:p>
        </p:txBody>
      </p:sp>
    </p:spTree>
    <p:extLst>
      <p:ext uri="{BB962C8B-B14F-4D97-AF65-F5344CB8AC3E}">
        <p14:creationId xmlns:p14="http://schemas.microsoft.com/office/powerpoint/2010/main" val="6508400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74638"/>
            <a:ext cx="8229600" cy="792162"/>
          </a:xfrm>
        </p:spPr>
        <p:txBody>
          <a:bodyPr>
            <a:normAutofit/>
          </a:bodyPr>
          <a:lstStyle/>
          <a:p>
            <a:pPr lvl="0"/>
            <a:r>
              <a:rPr lang="en-US" sz="3200" b="1" u="sng" dirty="0">
                <a:sym typeface="Calibri"/>
              </a:rPr>
              <a:t>Disclosures to Schools from Law Enforcement</a:t>
            </a:r>
          </a:p>
        </p:txBody>
      </p:sp>
      <p:sp>
        <p:nvSpPr>
          <p:cNvPr id="423" name="Shape 423"/>
          <p:cNvSpPr txBox="1">
            <a:spLocks noGrp="1"/>
          </p:cNvSpPr>
          <p:nvPr>
            <p:ph idx="1"/>
          </p:nvPr>
        </p:nvSpPr>
        <p:spPr>
          <a:xfrm>
            <a:off x="228600" y="1066800"/>
            <a:ext cx="8458200" cy="5257800"/>
          </a:xfrm>
        </p:spPr>
        <p:txBody>
          <a:bodyPr>
            <a:normAutofit fontScale="55000" lnSpcReduction="20000"/>
          </a:bodyPr>
          <a:lstStyle/>
          <a:p>
            <a:pPr lvl="0"/>
            <a:r>
              <a:rPr lang="en-US" dirty="0">
                <a:sym typeface="Calibri"/>
              </a:rPr>
              <a:t>Permissive disclosures</a:t>
            </a:r>
          </a:p>
          <a:p>
            <a:pPr lvl="1"/>
            <a:r>
              <a:rPr lang="en-US" dirty="0">
                <a:sym typeface="Calibri"/>
              </a:rPr>
              <a:t>Student under investigation may be shared verbally with principal, who may share with appropriate staff as needed, but only verbally, NOT in writing</a:t>
            </a:r>
          </a:p>
          <a:p>
            <a:pPr lvl="1"/>
            <a:r>
              <a:rPr lang="en-US" dirty="0">
                <a:sym typeface="Calibri"/>
              </a:rPr>
              <a:t>Build this into the MOA</a:t>
            </a:r>
          </a:p>
          <a:p>
            <a:pPr lvl="0"/>
            <a:endParaRPr lang="en-US" dirty="0">
              <a:sym typeface="Calibri"/>
            </a:endParaRPr>
          </a:p>
          <a:p>
            <a:pPr lvl="0"/>
            <a:r>
              <a:rPr lang="en-US" dirty="0">
                <a:sym typeface="Calibri"/>
              </a:rPr>
              <a:t>Disclosures following a juvenile delinquency charge at request of principal</a:t>
            </a:r>
          </a:p>
          <a:p>
            <a:pPr lvl="1"/>
            <a:r>
              <a:rPr lang="en-US" dirty="0">
                <a:sym typeface="Calibri"/>
              </a:rPr>
              <a:t>Could be case by case (But that doesn’t help if principal doesn’t have reason to know of charge) OR MOA could build in automatic notice </a:t>
            </a:r>
          </a:p>
          <a:p>
            <a:pPr lvl="0"/>
            <a:endParaRPr lang="en-US" dirty="0">
              <a:sym typeface="Calibri"/>
            </a:endParaRPr>
          </a:p>
          <a:p>
            <a:pPr lvl="0"/>
            <a:r>
              <a:rPr lang="en-US" dirty="0">
                <a:sym typeface="Calibri"/>
              </a:rPr>
              <a:t>Required disclosures</a:t>
            </a:r>
          </a:p>
          <a:p>
            <a:pPr lvl="1"/>
            <a:r>
              <a:rPr lang="en-US" dirty="0">
                <a:sym typeface="Calibri"/>
              </a:rPr>
              <a:t>Student charged with offense that occurred on school grounds or against a school employee</a:t>
            </a:r>
          </a:p>
          <a:p>
            <a:pPr lvl="1"/>
            <a:r>
              <a:rPr lang="en-US" dirty="0">
                <a:sym typeface="Calibri"/>
              </a:rPr>
              <a:t>Student taken into custody based on info provided by school officials</a:t>
            </a:r>
          </a:p>
          <a:p>
            <a:pPr lvl="1"/>
            <a:r>
              <a:rPr lang="en-US" dirty="0">
                <a:sym typeface="Calibri"/>
              </a:rPr>
              <a:t>Offense involving student would be crime if committed by an adult AND</a:t>
            </a:r>
          </a:p>
          <a:p>
            <a:pPr lvl="2"/>
            <a:r>
              <a:rPr lang="en-US" dirty="0">
                <a:sym typeface="Calibri"/>
              </a:rPr>
              <a:t>Results in death or serious bodily injury or attempt to cause serious bodily injury</a:t>
            </a:r>
          </a:p>
          <a:p>
            <a:pPr lvl="2"/>
            <a:r>
              <a:rPr lang="en-US" dirty="0">
                <a:sym typeface="Calibri"/>
              </a:rPr>
              <a:t>Involved use or possession of a firearm or other weapon</a:t>
            </a:r>
          </a:p>
          <a:p>
            <a:pPr lvl="2"/>
            <a:r>
              <a:rPr lang="en-US" dirty="0">
                <a:sym typeface="Calibri"/>
              </a:rPr>
              <a:t>Involved unlawful manufacture, distribution or possession with intent to distribute illegal drugs</a:t>
            </a:r>
          </a:p>
          <a:p>
            <a:pPr lvl="0"/>
            <a:endParaRPr lang="en-US" dirty="0">
              <a:sym typeface="Calibri"/>
            </a:endParaRPr>
          </a:p>
          <a:p>
            <a:pPr lvl="0"/>
            <a:r>
              <a:rPr lang="en-US" dirty="0">
                <a:sym typeface="Calibri"/>
              </a:rPr>
              <a:t>Handle with Care</a:t>
            </a:r>
          </a:p>
          <a:p>
            <a:pPr marL="0" lvl="0" indent="0">
              <a:buNone/>
            </a:pPr>
            <a:endParaRPr lang="en-US" dirty="0">
              <a:sym typeface="Calibri"/>
            </a:endParaRPr>
          </a:p>
          <a:p>
            <a:pPr lvl="0"/>
            <a:r>
              <a:rPr lang="en-US" dirty="0">
                <a:sym typeface="Calibri"/>
              </a:rPr>
              <a:t>Key to know your MOA and maximize information that law enforcement will share with schools</a:t>
            </a:r>
          </a:p>
        </p:txBody>
      </p:sp>
      <p:sp>
        <p:nvSpPr>
          <p:cNvPr id="2" name="Slide Number Placeholder 1"/>
          <p:cNvSpPr>
            <a:spLocks noGrp="1"/>
          </p:cNvSpPr>
          <p:nvPr>
            <p:ph type="sldNum" sz="quarter" idx="12"/>
          </p:nvPr>
        </p:nvSpPr>
        <p:spPr/>
        <p:txBody>
          <a:bodyPr/>
          <a:lstStyle/>
          <a:p>
            <a:fld id="{166E13E4-5BE1-4FF8-8C04-C1E8277D4D08}" type="slidenum">
              <a:rPr lang="en-US" smtClean="0"/>
              <a:pPr/>
              <a:t>65</a:t>
            </a:fld>
            <a:endParaRPr lang="en-US" dirty="0"/>
          </a:p>
        </p:txBody>
      </p:sp>
    </p:spTree>
    <p:extLst>
      <p:ext uri="{BB962C8B-B14F-4D97-AF65-F5344CB8AC3E}">
        <p14:creationId xmlns:p14="http://schemas.microsoft.com/office/powerpoint/2010/main" val="2205427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06"/>
          <p:cNvSpPr txBox="1">
            <a:spLocks noGrp="1"/>
          </p:cNvSpPr>
          <p:nvPr>
            <p:ph type="title"/>
          </p:nvPr>
        </p:nvSpPr>
        <p:spPr>
          <a:xfrm>
            <a:off x="1420586" y="531018"/>
            <a:ext cx="6172200" cy="857250"/>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Handle with Care</a:t>
            </a:r>
            <a:endParaRPr dirty="0"/>
          </a:p>
        </p:txBody>
      </p:sp>
      <p:sp>
        <p:nvSpPr>
          <p:cNvPr id="1455" name="Google Shape;1455;p106"/>
          <p:cNvSpPr txBox="1">
            <a:spLocks noGrp="1"/>
          </p:cNvSpPr>
          <p:nvPr>
            <p:ph type="body" idx="1"/>
          </p:nvPr>
        </p:nvSpPr>
        <p:spPr>
          <a:xfrm>
            <a:off x="881743" y="1502229"/>
            <a:ext cx="7462157" cy="4645478"/>
          </a:xfrm>
          <a:prstGeom prst="rect">
            <a:avLst/>
          </a:prstGeom>
          <a:noFill/>
          <a:ln>
            <a:noFill/>
          </a:ln>
        </p:spPr>
        <p:txBody>
          <a:bodyPr spcFirstLastPara="1" vert="horz" wrap="square" lIns="68569" tIns="34275" rIns="68569" bIns="34275" rtlCol="0" anchor="t" anchorCtr="0">
            <a:noAutofit/>
          </a:bodyPr>
          <a:lstStyle/>
          <a:p>
            <a:pPr marL="257175">
              <a:spcBef>
                <a:spcPts val="0"/>
              </a:spcBef>
              <a:buSzPct val="100000"/>
            </a:pPr>
            <a:r>
              <a:rPr lang="en-US" sz="2800" dirty="0">
                <a:hlinkClick r:id="rId3"/>
              </a:rPr>
              <a:t>Handle with Care</a:t>
            </a:r>
            <a:r>
              <a:rPr lang="en-US" sz="2800" dirty="0"/>
              <a:t> October 6, 2020 NJ Attorney General Law Enforcement Directive No. 2020-09</a:t>
            </a:r>
            <a:endParaRPr sz="2800" dirty="0"/>
          </a:p>
          <a:p>
            <a:pPr marL="257175">
              <a:spcBef>
                <a:spcPts val="444"/>
              </a:spcBef>
              <a:buSzPct val="100000"/>
            </a:pPr>
            <a:r>
              <a:rPr lang="en-US" sz="2800" dirty="0"/>
              <a:t>All law enforcement and prosecuting agencies in NJ had to adopt a Handle with Care policy by 12/31/20 as part a statewide Handle with Care program</a:t>
            </a:r>
            <a:endParaRPr sz="2800" dirty="0"/>
          </a:p>
          <a:p>
            <a:pPr marL="257175">
              <a:spcBef>
                <a:spcPts val="444"/>
              </a:spcBef>
              <a:buSzPct val="100000"/>
            </a:pPr>
            <a:r>
              <a:rPr lang="en-US" sz="2800" dirty="0"/>
              <a:t>Goal – Give a school notice when a student has been identified at the scene of a recent traumatic event so the school may handle the child with care, while respecting privacy rights</a:t>
            </a:r>
            <a:endParaRPr sz="2800" dirty="0"/>
          </a:p>
        </p:txBody>
      </p:sp>
      <p:sp>
        <p:nvSpPr>
          <p:cNvPr id="1456" name="Google Shape;1456;p106"/>
          <p:cNvSpPr txBox="1">
            <a:spLocks noGrp="1"/>
          </p:cNvSpPr>
          <p:nvPr>
            <p:ph type="sldNum" idx="12"/>
          </p:nvPr>
        </p:nvSpPr>
        <p:spPr>
          <a:xfrm>
            <a:off x="6057900" y="5624513"/>
            <a:ext cx="1600200"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rgbClr val="888888"/>
                </a:solidFill>
              </a:rPr>
              <a:pPr/>
              <a:t>66</a:t>
            </a:fld>
            <a:endParaRPr>
              <a:solidFill>
                <a:srgbClr val="888888"/>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BB77-882C-61AF-AA09-70D7FA30E722}"/>
              </a:ext>
            </a:extLst>
          </p:cNvPr>
          <p:cNvSpPr>
            <a:spLocks noGrp="1"/>
          </p:cNvSpPr>
          <p:nvPr>
            <p:ph type="title"/>
          </p:nvPr>
        </p:nvSpPr>
        <p:spPr/>
        <p:txBody>
          <a:bodyPr/>
          <a:lstStyle/>
          <a:p>
            <a:r>
              <a:rPr lang="en-US" dirty="0"/>
              <a:t>MOA - 2.4 Law Enforcement Unit</a:t>
            </a:r>
          </a:p>
        </p:txBody>
      </p:sp>
      <p:sp>
        <p:nvSpPr>
          <p:cNvPr id="3" name="Content Placeholder 2">
            <a:extLst>
              <a:ext uri="{FF2B5EF4-FFF2-40B4-BE49-F238E27FC236}">
                <a16:creationId xmlns:a16="http://schemas.microsoft.com/office/drawing/2014/main" id="{F86A3EFA-7DC1-1975-44FC-8A962E3F2609}"/>
              </a:ext>
            </a:extLst>
          </p:cNvPr>
          <p:cNvSpPr>
            <a:spLocks noGrp="1"/>
          </p:cNvSpPr>
          <p:nvPr>
            <p:ph idx="1"/>
          </p:nvPr>
        </p:nvSpPr>
        <p:spPr/>
        <p:txBody>
          <a:bodyPr>
            <a:normAutofit fontScale="62500" lnSpcReduction="20000"/>
          </a:bodyPr>
          <a:lstStyle/>
          <a:p>
            <a:r>
              <a:rPr lang="en-US" dirty="0"/>
              <a:t>Permits school district to establish unit primarily responsible for maintaining records related to school security.  See 20 U.S.C. §1232g(a)(4)(B)(</a:t>
            </a:r>
            <a:r>
              <a:rPr lang="en-US" dirty="0" err="1"/>
              <a:t>i</a:t>
            </a:r>
            <a:r>
              <a:rPr lang="en-US" dirty="0"/>
              <a:t>)</a:t>
            </a:r>
          </a:p>
          <a:p>
            <a:endParaRPr lang="en-US" dirty="0"/>
          </a:p>
          <a:p>
            <a:r>
              <a:rPr lang="en-US" dirty="0"/>
              <a:t>Must be in Memorandum of Agreement Between Education and Law Enforcement</a:t>
            </a:r>
          </a:p>
          <a:p>
            <a:endParaRPr lang="en-US" dirty="0"/>
          </a:p>
          <a:p>
            <a:r>
              <a:rPr lang="en-US" dirty="0"/>
              <a:t>May include whoever school district designates – school security guards, administrators, support staff, SRO</a:t>
            </a:r>
          </a:p>
          <a:p>
            <a:endParaRPr lang="en-US" dirty="0"/>
          </a:p>
          <a:p>
            <a:r>
              <a:rPr lang="en-US" dirty="0"/>
              <a:t>Allowed to share video surveillance and visitor logs, with law enforcement without violating FERPA</a:t>
            </a:r>
          </a:p>
          <a:p>
            <a:endParaRPr lang="en-US" dirty="0"/>
          </a:p>
          <a:p>
            <a:r>
              <a:rPr lang="en-US" dirty="0"/>
              <a:t>Should be created via board of education resolution</a:t>
            </a:r>
          </a:p>
          <a:p>
            <a:r>
              <a:rPr lang="en-US" dirty="0"/>
              <a:t>See U.S. Department of Education </a:t>
            </a:r>
            <a:r>
              <a:rPr lang="en-US" dirty="0">
                <a:hlinkClick r:id="rId2"/>
              </a:rPr>
              <a:t>Guidance on Law Enforcement Units</a:t>
            </a:r>
            <a:endParaRPr lang="en-US" dirty="0"/>
          </a:p>
          <a:p>
            <a:endParaRPr lang="en-US" dirty="0"/>
          </a:p>
        </p:txBody>
      </p:sp>
      <p:sp>
        <p:nvSpPr>
          <p:cNvPr id="4" name="Slide Number Placeholder 3">
            <a:extLst>
              <a:ext uri="{FF2B5EF4-FFF2-40B4-BE49-F238E27FC236}">
                <a16:creationId xmlns:a16="http://schemas.microsoft.com/office/drawing/2014/main" id="{1B30067D-0060-C8BA-DDA6-002AE9989F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2085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868D4"/>
              </a:buClr>
              <a:buSzPts val="3600"/>
              <a:buFont typeface="Calibri"/>
              <a:buNone/>
            </a:pPr>
            <a:r>
              <a:rPr lang="en-US" sz="3200" b="1" u="sng" dirty="0">
                <a:solidFill>
                  <a:schemeClr val="tx1"/>
                </a:solidFill>
              </a:rPr>
              <a:t>Emergency Situations and</a:t>
            </a:r>
            <a:br>
              <a:rPr lang="en-US" sz="3200" b="1" u="sng" dirty="0">
                <a:solidFill>
                  <a:schemeClr val="tx1"/>
                </a:solidFill>
              </a:rPr>
            </a:br>
            <a:r>
              <a:rPr lang="en-US" sz="3200" b="1" u="sng" dirty="0">
                <a:solidFill>
                  <a:schemeClr val="tx1"/>
                </a:solidFill>
              </a:rPr>
              <a:t>Sharing Video with Law Enforcement</a:t>
            </a:r>
            <a:endParaRPr sz="3200" b="1" u="sng" dirty="0">
              <a:solidFill>
                <a:schemeClr val="tx1"/>
              </a:solidFill>
            </a:endParaRPr>
          </a:p>
        </p:txBody>
      </p:sp>
      <p:sp>
        <p:nvSpPr>
          <p:cNvPr id="650" name="Google Shape;650;p9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0" indent="0" algn="ctr">
              <a:spcBef>
                <a:spcPts val="0"/>
              </a:spcBef>
              <a:buSzPts val="3200"/>
              <a:buNone/>
            </a:pPr>
            <a:r>
              <a:rPr lang="en-US" b="1" dirty="0">
                <a:solidFill>
                  <a:srgbClr val="3868D4"/>
                </a:solidFill>
              </a:rPr>
              <a:t>Live Streaming Video – N.J.S.A. 18A:41-9</a:t>
            </a:r>
            <a:endParaRPr b="1" dirty="0">
              <a:solidFill>
                <a:srgbClr val="3868D4"/>
              </a:solidFill>
            </a:endParaRPr>
          </a:p>
          <a:p>
            <a:pPr marL="342900" lvl="0" indent="-342900" algn="l" rtl="0">
              <a:spcBef>
                <a:spcPts val="640"/>
              </a:spcBef>
              <a:spcAft>
                <a:spcPts val="0"/>
              </a:spcAft>
              <a:buClr>
                <a:schemeClr val="dk1"/>
              </a:buClr>
              <a:buSzPts val="3200"/>
              <a:buChar char="•"/>
            </a:pPr>
            <a:r>
              <a:rPr lang="en-US" dirty="0"/>
              <a:t>See Article 7.4.1 If at least one school building of a school district is equipped with video surveillance equipment that is capable of streaming live video to a remote location, the board of education and local law enforcement shall enter into an MOU which provides the authorities with the capacity to activate the equipment and view the live streaming video.</a:t>
            </a:r>
            <a:endParaRPr dirty="0"/>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70727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000" b="0" i="0" u="none" strike="noStrike" kern="1200" cap="none" spc="0" normalizeH="0" baseline="0" noProof="0" dirty="0">
              <a:ln>
                <a:noFill/>
              </a:ln>
              <a:solidFill>
                <a:srgbClr val="707271"/>
              </a:solidFill>
              <a:effectLst/>
              <a:uLnTx/>
              <a:uFillTx/>
              <a:latin typeface="Calibri"/>
              <a:ea typeface="+mn-ea"/>
              <a:cs typeface="+mn-cs"/>
            </a:endParaRPr>
          </a:p>
        </p:txBody>
      </p:sp>
    </p:spTree>
    <p:extLst>
      <p:ext uri="{BB962C8B-B14F-4D97-AF65-F5344CB8AC3E}">
        <p14:creationId xmlns:p14="http://schemas.microsoft.com/office/powerpoint/2010/main" val="1139611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868D4"/>
              </a:buClr>
              <a:buSzPts val="3600"/>
              <a:buFont typeface="Calibri"/>
              <a:buNone/>
            </a:pPr>
            <a:r>
              <a:rPr lang="en-US" sz="3200" b="1" u="sng" dirty="0">
                <a:solidFill>
                  <a:schemeClr val="tx1"/>
                </a:solidFill>
              </a:rPr>
              <a:t>Emergency Situations and</a:t>
            </a:r>
            <a:br>
              <a:rPr lang="en-US" sz="3200" b="1" u="sng" dirty="0">
                <a:solidFill>
                  <a:schemeClr val="tx1"/>
                </a:solidFill>
              </a:rPr>
            </a:br>
            <a:r>
              <a:rPr lang="en-US" sz="3200" b="1" u="sng" dirty="0">
                <a:solidFill>
                  <a:schemeClr val="tx1"/>
                </a:solidFill>
              </a:rPr>
              <a:t>Sharing Video with Law Enforcement</a:t>
            </a:r>
            <a:endParaRPr sz="3200" b="1" u="sng" dirty="0">
              <a:solidFill>
                <a:schemeClr val="tx1"/>
              </a:solidFill>
            </a:endParaRPr>
          </a:p>
        </p:txBody>
      </p:sp>
      <p:sp>
        <p:nvSpPr>
          <p:cNvPr id="657" name="Google Shape;657;p9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dirty="0">
                <a:solidFill>
                  <a:srgbClr val="3868D4"/>
                </a:solidFill>
              </a:rPr>
              <a:t>Live Streaming Video – N.J.S.A. 18A:41-9</a:t>
            </a:r>
            <a:endParaRPr b="1" dirty="0">
              <a:solidFill>
                <a:srgbClr val="3868D4"/>
              </a:solidFill>
            </a:endParaRPr>
          </a:p>
          <a:p>
            <a:pPr marL="342900" lvl="0" indent="-342900" algn="l" rtl="0">
              <a:spcBef>
                <a:spcPts val="640"/>
              </a:spcBef>
              <a:spcAft>
                <a:spcPts val="0"/>
              </a:spcAft>
              <a:buClr>
                <a:schemeClr val="dk1"/>
              </a:buClr>
              <a:buSzPts val="3200"/>
              <a:buChar char="•"/>
            </a:pPr>
            <a:r>
              <a:rPr lang="en-US" dirty="0"/>
              <a:t>Memorandum of Understanding shall include</a:t>
            </a:r>
            <a:endParaRPr dirty="0"/>
          </a:p>
          <a:p>
            <a:pPr marL="742950" lvl="1" indent="-285750" algn="l" rtl="0">
              <a:spcBef>
                <a:spcPts val="560"/>
              </a:spcBef>
              <a:spcAft>
                <a:spcPts val="0"/>
              </a:spcAft>
              <a:buClr>
                <a:schemeClr val="dk1"/>
              </a:buClr>
              <a:buSzPts val="2800"/>
              <a:buChar char="–"/>
            </a:pPr>
            <a:r>
              <a:rPr lang="en-US" dirty="0"/>
              <a:t>Designated persons who are authorized to activate the equipment and view the live streaming video. (Contact info, position, rank, supervisor’s contact info.)</a:t>
            </a:r>
            <a:endParaRPr dirty="0"/>
          </a:p>
          <a:p>
            <a:pPr marL="742950" lvl="1" indent="-285750" algn="l" rtl="0">
              <a:spcBef>
                <a:spcPts val="560"/>
              </a:spcBef>
              <a:spcAft>
                <a:spcPts val="0"/>
              </a:spcAft>
              <a:buClr>
                <a:schemeClr val="dk1"/>
              </a:buClr>
              <a:buSzPts val="2800"/>
              <a:buChar char="–"/>
            </a:pPr>
            <a:r>
              <a:rPr lang="en-US" dirty="0"/>
              <a:t>Circumstances when activation and viewing can occur.</a:t>
            </a:r>
            <a:endParaRPr dirty="0"/>
          </a:p>
          <a:p>
            <a:pPr marL="742950" lvl="1" indent="-285750" algn="l" rtl="0">
              <a:spcBef>
                <a:spcPts val="560"/>
              </a:spcBef>
              <a:spcAft>
                <a:spcPts val="0"/>
              </a:spcAft>
              <a:buClr>
                <a:schemeClr val="dk1"/>
              </a:buClr>
              <a:buSzPts val="2800"/>
              <a:buChar char="–"/>
            </a:pPr>
            <a:r>
              <a:rPr lang="en-US" dirty="0"/>
              <a:t>Plan for preventing and detecting unauthorized access.</a:t>
            </a:r>
            <a:br>
              <a:rPr lang="en-US" b="1" i="1" dirty="0"/>
            </a:br>
            <a:endParaRPr b="1" i="1" dirty="0"/>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70727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000" b="0" i="0" u="none" strike="noStrike" kern="1200" cap="none" spc="0" normalizeH="0" baseline="0" noProof="0" dirty="0">
              <a:ln>
                <a:noFill/>
              </a:ln>
              <a:solidFill>
                <a:srgbClr val="707271"/>
              </a:solidFill>
              <a:effectLst/>
              <a:uLnTx/>
              <a:uFillTx/>
              <a:latin typeface="Calibri"/>
              <a:ea typeface="+mn-ea"/>
              <a:cs typeface="+mn-cs"/>
            </a:endParaRPr>
          </a:p>
        </p:txBody>
      </p:sp>
    </p:spTree>
    <p:extLst>
      <p:ext uri="{BB962C8B-B14F-4D97-AF65-F5344CB8AC3E}">
        <p14:creationId xmlns:p14="http://schemas.microsoft.com/office/powerpoint/2010/main" val="48881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2065" y="885320"/>
            <a:ext cx="5659786" cy="607928"/>
            <a:chOff x="0" y="0"/>
            <a:chExt cx="2000513" cy="195222"/>
          </a:xfrm>
        </p:grpSpPr>
        <p:sp>
          <p:nvSpPr>
            <p:cNvPr id="3" name="Freeform 3"/>
            <p:cNvSpPr/>
            <p:nvPr/>
          </p:nvSpPr>
          <p:spPr>
            <a:xfrm>
              <a:off x="0" y="0"/>
              <a:ext cx="2000513" cy="195222"/>
            </a:xfrm>
            <a:custGeom>
              <a:avLst/>
              <a:gdLst/>
              <a:ahLst/>
              <a:cxnLst/>
              <a:rect l="l" t="t" r="r" b="b"/>
              <a:pathLst>
                <a:path w="2000513" h="195222">
                  <a:moveTo>
                    <a:pt x="203200" y="0"/>
                  </a:moveTo>
                  <a:lnTo>
                    <a:pt x="2000513" y="0"/>
                  </a:lnTo>
                  <a:lnTo>
                    <a:pt x="1797313" y="195222"/>
                  </a:lnTo>
                  <a:lnTo>
                    <a:pt x="0" y="195222"/>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374002" y="731925"/>
            <a:ext cx="6365102" cy="607928"/>
            <a:chOff x="0" y="0"/>
            <a:chExt cx="2099623" cy="195222"/>
          </a:xfrm>
        </p:grpSpPr>
        <p:sp>
          <p:nvSpPr>
            <p:cNvPr id="6" name="Freeform 6"/>
            <p:cNvSpPr/>
            <p:nvPr/>
          </p:nvSpPr>
          <p:spPr>
            <a:xfrm>
              <a:off x="0" y="0"/>
              <a:ext cx="2099623" cy="195222"/>
            </a:xfrm>
            <a:custGeom>
              <a:avLst/>
              <a:gdLst/>
              <a:ahLst/>
              <a:cxnLst/>
              <a:rect l="l" t="t" r="r" b="b"/>
              <a:pathLst>
                <a:path w="2099623" h="195222">
                  <a:moveTo>
                    <a:pt x="203200" y="0"/>
                  </a:moveTo>
                  <a:lnTo>
                    <a:pt x="2099623" y="0"/>
                  </a:lnTo>
                  <a:lnTo>
                    <a:pt x="1896423" y="195222"/>
                  </a:lnTo>
                  <a:lnTo>
                    <a:pt x="0" y="195222"/>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739547" y="565614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32945" y="-1117067"/>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465771" y="784738"/>
            <a:ext cx="7731086" cy="462755"/>
          </a:xfrm>
          <a:prstGeom prst="rect">
            <a:avLst/>
          </a:prstGeom>
        </p:spPr>
        <p:txBody>
          <a:bodyPr lIns="0" tIns="0" rIns="0" bIns="0" rtlCol="0" anchor="t">
            <a:spAutoFit/>
          </a:bodyPr>
          <a:lstStyle/>
          <a:p>
            <a:pPr>
              <a:lnSpc>
                <a:spcPts val="3914"/>
              </a:lnSpc>
            </a:pPr>
            <a:r>
              <a:rPr lang="en-US" sz="3000" b="1" dirty="0">
                <a:solidFill>
                  <a:srgbClr val="092882"/>
                </a:solidFill>
                <a:latin typeface="League Spartan"/>
                <a:ea typeface="League Spartan"/>
                <a:cs typeface="League Spartan"/>
                <a:sym typeface="League Spartan"/>
              </a:rPr>
              <a:t>TREND ANALYSIS</a:t>
            </a:r>
          </a:p>
        </p:txBody>
      </p:sp>
      <p:sp>
        <p:nvSpPr>
          <p:cNvPr id="16" name="Freeform 16"/>
          <p:cNvSpPr/>
          <p:nvPr/>
        </p:nvSpPr>
        <p:spPr>
          <a:xfrm>
            <a:off x="7962212" y="609409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17" name="TextBox 17"/>
          <p:cNvSpPr txBox="1"/>
          <p:nvPr/>
        </p:nvSpPr>
        <p:spPr>
          <a:xfrm>
            <a:off x="304800" y="2628900"/>
            <a:ext cx="4610101" cy="1231106"/>
          </a:xfrm>
          <a:prstGeom prst="rect">
            <a:avLst/>
          </a:prstGeom>
        </p:spPr>
        <p:txBody>
          <a:bodyPr wrap="square" lIns="0" tIns="0" rIns="0" bIns="0" rtlCol="0" anchor="t">
            <a:spAutoFit/>
          </a:bodyPr>
          <a:lstStyle/>
          <a:p>
            <a:pPr marL="205105" lvl="1" indent="-102553">
              <a:buFont typeface="Arial"/>
              <a:buChar char="•"/>
            </a:pPr>
            <a:r>
              <a:rPr lang="en-US" sz="1600" dirty="0">
                <a:latin typeface="Poppins"/>
                <a:ea typeface="Poppins"/>
                <a:cs typeface="Poppins"/>
                <a:sym typeface="Poppins"/>
              </a:rPr>
              <a:t>Analyze trends and common loss sources</a:t>
            </a:r>
            <a:br>
              <a:rPr lang="en-US" sz="1600" dirty="0">
                <a:latin typeface="Poppins"/>
                <a:ea typeface="Poppins"/>
                <a:cs typeface="Poppins"/>
                <a:sym typeface="Poppins"/>
              </a:rPr>
            </a:br>
            <a:endParaRPr lang="en-US" sz="1600" dirty="0">
              <a:latin typeface="Poppins"/>
              <a:ea typeface="Poppins"/>
              <a:cs typeface="Poppins"/>
              <a:sym typeface="Poppins"/>
            </a:endParaRPr>
          </a:p>
          <a:p>
            <a:pPr marL="205105" lvl="1" indent="-102553">
              <a:buFont typeface="Arial"/>
              <a:buChar char="•"/>
            </a:pPr>
            <a:r>
              <a:rPr lang="en-US" sz="1600" dirty="0">
                <a:latin typeface="Poppins"/>
                <a:ea typeface="Poppins"/>
                <a:cs typeface="Poppins"/>
                <a:sym typeface="Poppins"/>
              </a:rPr>
              <a:t>Spot patterns in claims</a:t>
            </a:r>
            <a:br>
              <a:rPr lang="en-US" sz="1600" dirty="0">
                <a:latin typeface="Poppins"/>
                <a:ea typeface="Poppins"/>
                <a:cs typeface="Poppins"/>
                <a:sym typeface="Poppins"/>
              </a:rPr>
            </a:br>
            <a:endParaRPr lang="en-US" sz="1600" dirty="0">
              <a:latin typeface="Poppins"/>
              <a:ea typeface="Poppins"/>
              <a:cs typeface="Poppins"/>
              <a:sym typeface="Poppins"/>
            </a:endParaRPr>
          </a:p>
          <a:p>
            <a:pPr marL="205105" lvl="1" indent="-102553">
              <a:buFont typeface="Arial"/>
              <a:buChar char="•"/>
            </a:pPr>
            <a:r>
              <a:rPr lang="en-US" sz="1600" dirty="0">
                <a:latin typeface="Poppins"/>
                <a:ea typeface="Poppins"/>
                <a:cs typeface="Poppins"/>
                <a:sym typeface="Poppins"/>
              </a:rPr>
              <a:t>Identify opportunities to reduce risk</a:t>
            </a:r>
          </a:p>
        </p:txBody>
      </p:sp>
      <p:pic>
        <p:nvPicPr>
          <p:cNvPr id="19" name="Picture 18">
            <a:extLst>
              <a:ext uri="{FF2B5EF4-FFF2-40B4-BE49-F238E27FC236}">
                <a16:creationId xmlns:a16="http://schemas.microsoft.com/office/drawing/2014/main" id="{FC0ECA50-706A-4248-8329-86A182DF06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100" y="1629646"/>
            <a:ext cx="2993213" cy="3886016"/>
          </a:xfrm>
          <a:prstGeom prst="rect">
            <a:avLst/>
          </a:prstGeom>
          <a:ln>
            <a:noFill/>
          </a:ln>
          <a:effectLst>
            <a:outerShdw blurRad="292100" dist="139700" dir="2700000" algn="tl" rotWithShape="0">
              <a:srgbClr val="333333">
                <a:alpha val="65000"/>
              </a:srgbClr>
            </a:outerShdw>
          </a:effectLst>
        </p:spPr>
      </p:pic>
      <p:grpSp>
        <p:nvGrpSpPr>
          <p:cNvPr id="18" name="Group 18">
            <a:extLst>
              <a:ext uri="{FF2B5EF4-FFF2-40B4-BE49-F238E27FC236}">
                <a16:creationId xmlns:a16="http://schemas.microsoft.com/office/drawing/2014/main" id="{5F915EC5-AE22-4758-B594-F06F5C311A4F}"/>
              </a:ext>
            </a:extLst>
          </p:cNvPr>
          <p:cNvGrpSpPr/>
          <p:nvPr/>
        </p:nvGrpSpPr>
        <p:grpSpPr>
          <a:xfrm>
            <a:off x="2658533" y="6186967"/>
            <a:ext cx="4302996" cy="586546"/>
            <a:chOff x="0" y="0"/>
            <a:chExt cx="1360221" cy="215374"/>
          </a:xfrm>
          <a:solidFill>
            <a:schemeClr val="bg1"/>
          </a:solidFill>
        </p:grpSpPr>
        <p:sp>
          <p:nvSpPr>
            <p:cNvPr id="20" name="Freeform 19">
              <a:extLst>
                <a:ext uri="{FF2B5EF4-FFF2-40B4-BE49-F238E27FC236}">
                  <a16:creationId xmlns:a16="http://schemas.microsoft.com/office/drawing/2014/main" id="{748740D9-15F9-43E5-86E4-24B4C3D08A0C}"/>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1" name="TextBox 20">
              <a:extLst>
                <a:ext uri="{FF2B5EF4-FFF2-40B4-BE49-F238E27FC236}">
                  <a16:creationId xmlns:a16="http://schemas.microsoft.com/office/drawing/2014/main" id="{D8C7886E-131E-4FD6-83FE-1C4AFD674BE6}"/>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
        <p:nvSpPr>
          <p:cNvPr id="10" name="Rectangle 9">
            <a:extLst>
              <a:ext uri="{FF2B5EF4-FFF2-40B4-BE49-F238E27FC236}">
                <a16:creationId xmlns:a16="http://schemas.microsoft.com/office/drawing/2014/main" id="{097480E5-2A5B-4E6E-9D45-F7D99F449AF5}"/>
              </a:ext>
            </a:extLst>
          </p:cNvPr>
          <p:cNvSpPr/>
          <p:nvPr/>
        </p:nvSpPr>
        <p:spPr>
          <a:xfrm>
            <a:off x="5437848" y="2628900"/>
            <a:ext cx="368187" cy="85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584FB1D-1E51-4302-8B81-A0A44BEA9E9A}"/>
              </a:ext>
            </a:extLst>
          </p:cNvPr>
          <p:cNvSpPr/>
          <p:nvPr/>
        </p:nvSpPr>
        <p:spPr>
          <a:xfrm>
            <a:off x="5288401" y="2635981"/>
            <a:ext cx="460990" cy="78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CAIP</a:t>
            </a:r>
          </a:p>
        </p:txBody>
      </p:sp>
      <p:sp>
        <p:nvSpPr>
          <p:cNvPr id="8" name="Rectangle 7">
            <a:extLst>
              <a:ext uri="{FF2B5EF4-FFF2-40B4-BE49-F238E27FC236}">
                <a16:creationId xmlns:a16="http://schemas.microsoft.com/office/drawing/2014/main" id="{1196AA69-CA31-4576-8DBD-0DF8A99C20D8}"/>
              </a:ext>
            </a:extLst>
          </p:cNvPr>
          <p:cNvSpPr/>
          <p:nvPr/>
        </p:nvSpPr>
        <p:spPr>
          <a:xfrm>
            <a:off x="5101562" y="1956510"/>
            <a:ext cx="1641315" cy="170213"/>
          </a:xfrm>
          <a:prstGeom prst="rect">
            <a:avLst/>
          </a:prstGeom>
          <a:solidFill>
            <a:srgbClr val="6E8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rPr>
              <a:t>CAIP Sub-Fund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9703-DEA0-A3E9-8BE3-AE528A3DE9C5}"/>
              </a:ext>
            </a:extLst>
          </p:cNvPr>
          <p:cNvSpPr>
            <a:spLocks noGrp="1"/>
          </p:cNvSpPr>
          <p:nvPr>
            <p:ph type="title"/>
          </p:nvPr>
        </p:nvSpPr>
        <p:spPr/>
        <p:txBody>
          <a:bodyPr/>
          <a:lstStyle/>
          <a:p>
            <a:r>
              <a:rPr lang="en-US" dirty="0"/>
              <a:t>Article 3 Mandatory Reports</a:t>
            </a:r>
          </a:p>
        </p:txBody>
      </p:sp>
      <p:sp>
        <p:nvSpPr>
          <p:cNvPr id="3" name="Content Placeholder 2">
            <a:extLst>
              <a:ext uri="{FF2B5EF4-FFF2-40B4-BE49-F238E27FC236}">
                <a16:creationId xmlns:a16="http://schemas.microsoft.com/office/drawing/2014/main" id="{D53B2132-190D-97D2-FEDC-F6045CDA2BBE}"/>
              </a:ext>
            </a:extLst>
          </p:cNvPr>
          <p:cNvSpPr>
            <a:spLocks noGrp="1"/>
          </p:cNvSpPr>
          <p:nvPr>
            <p:ph idx="1"/>
          </p:nvPr>
        </p:nvSpPr>
        <p:spPr/>
        <p:txBody>
          <a:bodyPr>
            <a:normAutofit lnSpcReduction="10000"/>
          </a:bodyPr>
          <a:lstStyle/>
          <a:p>
            <a:r>
              <a:rPr lang="en-US" dirty="0"/>
              <a:t>7 areas where reports must be made</a:t>
            </a:r>
          </a:p>
          <a:p>
            <a:r>
              <a:rPr lang="en-US" dirty="0"/>
              <a:t>Increased focus by AG on reporting bias-related acts</a:t>
            </a:r>
          </a:p>
          <a:p>
            <a:r>
              <a:rPr lang="en-US" b="1" i="1" dirty="0">
                <a:solidFill>
                  <a:srgbClr val="FF0000"/>
                </a:solidFill>
              </a:rPr>
              <a:t>For bias-related acts </a:t>
            </a:r>
            <a:r>
              <a:rPr lang="en-US" dirty="0"/>
              <a:t>must report to BOTH local law enforcement and county prosecutor’s office</a:t>
            </a:r>
          </a:p>
          <a:p>
            <a:r>
              <a:rPr lang="en-US" dirty="0"/>
              <a:t>Need clear documentation of reports</a:t>
            </a:r>
          </a:p>
          <a:p>
            <a:r>
              <a:rPr lang="en-US" dirty="0"/>
              <a:t>Need to consistently report regardless of race, ethnicity, gender, other protected classes</a:t>
            </a:r>
          </a:p>
        </p:txBody>
      </p:sp>
      <p:sp>
        <p:nvSpPr>
          <p:cNvPr id="4" name="Slide Number Placeholder 3">
            <a:extLst>
              <a:ext uri="{FF2B5EF4-FFF2-40B4-BE49-F238E27FC236}">
                <a16:creationId xmlns:a16="http://schemas.microsoft.com/office/drawing/2014/main" id="{F9EB392F-7955-A474-F24E-4705EE25A3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4091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ADB7-C207-3D43-F6CC-0FB3250230A6}"/>
              </a:ext>
            </a:extLst>
          </p:cNvPr>
          <p:cNvSpPr>
            <a:spLocks noGrp="1"/>
          </p:cNvSpPr>
          <p:nvPr>
            <p:ph type="title"/>
          </p:nvPr>
        </p:nvSpPr>
        <p:spPr/>
        <p:txBody>
          <a:bodyPr/>
          <a:lstStyle/>
          <a:p>
            <a:r>
              <a:rPr lang="en-US" dirty="0"/>
              <a:t>Mandated Reports</a:t>
            </a:r>
          </a:p>
        </p:txBody>
      </p:sp>
      <p:sp>
        <p:nvSpPr>
          <p:cNvPr id="3" name="Content Placeholder 2">
            <a:extLst>
              <a:ext uri="{FF2B5EF4-FFF2-40B4-BE49-F238E27FC236}">
                <a16:creationId xmlns:a16="http://schemas.microsoft.com/office/drawing/2014/main" id="{2CB67633-EA88-7B06-C37F-336BC14C4C58}"/>
              </a:ext>
            </a:extLst>
          </p:cNvPr>
          <p:cNvSpPr>
            <a:spLocks noGrp="1"/>
          </p:cNvSpPr>
          <p:nvPr>
            <p:ph idx="1"/>
          </p:nvPr>
        </p:nvSpPr>
        <p:spPr/>
        <p:txBody>
          <a:bodyPr/>
          <a:lstStyle/>
          <a:p>
            <a:r>
              <a:rPr lang="en-US" dirty="0"/>
              <a:t>CDS, drug paraphernalia </a:t>
            </a:r>
          </a:p>
          <a:p>
            <a:r>
              <a:rPr lang="en-US" dirty="0"/>
              <a:t>Firearms, weapons</a:t>
            </a:r>
          </a:p>
          <a:p>
            <a:r>
              <a:rPr lang="en-US" dirty="0"/>
              <a:t>Sexual offenses</a:t>
            </a:r>
          </a:p>
          <a:p>
            <a:r>
              <a:rPr lang="en-US" dirty="0"/>
              <a:t>Assaults on staff, BOE members</a:t>
            </a:r>
          </a:p>
          <a:p>
            <a:r>
              <a:rPr lang="en-US" dirty="0"/>
              <a:t>Abused, Neglected, Missing Children</a:t>
            </a:r>
          </a:p>
          <a:p>
            <a:r>
              <a:rPr lang="en-US" dirty="0"/>
              <a:t>Bias-Related Acts</a:t>
            </a:r>
          </a:p>
          <a:p>
            <a:r>
              <a:rPr lang="en-US" dirty="0"/>
              <a:t>Planned or threatened violence IF credible</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F0AF42-C8C8-7706-EC6B-81127F580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50758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F39E-133D-861A-E349-32C4F49D2B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2B511-5CC4-5616-F216-03AA4981A3A2}"/>
              </a:ext>
            </a:extLst>
          </p:cNvPr>
          <p:cNvSpPr>
            <a:spLocks noGrp="1"/>
          </p:cNvSpPr>
          <p:nvPr>
            <p:ph type="title"/>
          </p:nvPr>
        </p:nvSpPr>
        <p:spPr>
          <a:xfrm>
            <a:off x="457200" y="274638"/>
            <a:ext cx="8229600" cy="629488"/>
          </a:xfrm>
        </p:spPr>
        <p:txBody>
          <a:bodyPr>
            <a:noAutofit/>
          </a:bodyPr>
          <a:lstStyle/>
          <a:p>
            <a:r>
              <a:rPr lang="en-US" sz="3200" b="1" dirty="0">
                <a:solidFill>
                  <a:srgbClr val="0070C0"/>
                </a:solidFill>
                <a:ea typeface="Calibri" panose="020F0502020204030204" pitchFamily="34" charset="0"/>
                <a:cs typeface="Times New Roman" panose="02020603050405020304" pitchFamily="18" charset="0"/>
              </a:rPr>
              <a:t>P.L. 2022, c.83 (8/1/2022)</a:t>
            </a:r>
            <a:r>
              <a:rPr lang="en-US" sz="3200" dirty="0"/>
              <a:t> K-12 Behavioral Threat Assessment &amp; Management  </a:t>
            </a:r>
          </a:p>
        </p:txBody>
      </p:sp>
      <p:sp>
        <p:nvSpPr>
          <p:cNvPr id="3" name="Content Placeholder 2">
            <a:extLst>
              <a:ext uri="{FF2B5EF4-FFF2-40B4-BE49-F238E27FC236}">
                <a16:creationId xmlns:a16="http://schemas.microsoft.com/office/drawing/2014/main" id="{24D8EDF6-59DE-F4C2-6169-B5A3A1A8236B}"/>
              </a:ext>
            </a:extLst>
          </p:cNvPr>
          <p:cNvSpPr>
            <a:spLocks noGrp="1"/>
          </p:cNvSpPr>
          <p:nvPr>
            <p:ph idx="1"/>
          </p:nvPr>
        </p:nvSpPr>
        <p:spPr>
          <a:xfrm>
            <a:off x="457200" y="1263721"/>
            <a:ext cx="8229600" cy="5319641"/>
          </a:xfrm>
        </p:spPr>
        <p:txBody>
          <a:bodyPr>
            <a:normAutofit fontScale="92500" lnSpcReduction="10000"/>
          </a:bodyPr>
          <a:lstStyle/>
          <a:p>
            <a:pPr marL="0" indent="0" rtl="0">
              <a:spcBef>
                <a:spcPts val="0"/>
              </a:spcBef>
              <a:spcAft>
                <a:spcPts val="0"/>
              </a:spcAft>
              <a:buNone/>
            </a:pPr>
            <a:r>
              <a:rPr lang="en-US" sz="2600" b="1" i="0" u="sng" strike="noStrike" dirty="0">
                <a:solidFill>
                  <a:srgbClr val="000000"/>
                </a:solidFill>
                <a:effectLst/>
              </a:rPr>
              <a:t>Purpose of Threat Assessment Teams</a:t>
            </a:r>
            <a:endParaRPr lang="en-US" sz="4300" b="0" u="sng" dirty="0">
              <a:effectLst/>
            </a:endParaRPr>
          </a:p>
          <a:p>
            <a:pPr rtl="0">
              <a:spcBef>
                <a:spcPts val="0"/>
              </a:spcBef>
              <a:spcAft>
                <a:spcPts val="0"/>
              </a:spcAft>
            </a:pPr>
            <a:r>
              <a:rPr lang="en-US" sz="2400" b="0" i="0" u="none" strike="noStrike" dirty="0">
                <a:solidFill>
                  <a:srgbClr val="000000"/>
                </a:solidFill>
                <a:effectLst/>
              </a:rPr>
              <a:t>Under the new law, P.L. 2022, c. 83, threat assessment teams must be established in public schools in order to: </a:t>
            </a:r>
            <a:endParaRPr lang="en-US" sz="4000" b="0" dirty="0">
              <a:effectLst/>
            </a:endParaRP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P</a:t>
            </a:r>
            <a:r>
              <a:rPr lang="en-US" sz="2400" b="0" i="0" u="none" strike="noStrike" dirty="0">
                <a:solidFill>
                  <a:srgbClr val="000000"/>
                </a:solidFill>
                <a:effectLst/>
              </a:rPr>
              <a:t>rovide school-teachers, administrators, and other staff with assistance in identifying students of concern,</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A</a:t>
            </a:r>
            <a:r>
              <a:rPr lang="en-US" sz="2400" b="0" i="0" u="none" strike="noStrike" dirty="0">
                <a:solidFill>
                  <a:srgbClr val="000000"/>
                </a:solidFill>
                <a:effectLst/>
              </a:rPr>
              <a:t>ssess those students’ risk for engaging in violence or other harmful activities, and </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D</a:t>
            </a:r>
            <a:r>
              <a:rPr lang="en-US" sz="2400" b="0" i="0" u="none" strike="noStrike" dirty="0">
                <a:solidFill>
                  <a:srgbClr val="000000"/>
                </a:solidFill>
                <a:effectLst/>
              </a:rPr>
              <a:t>eliver intervention strategies to manage the risk of harm for students who pose a potential safety risk, </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P</a:t>
            </a:r>
            <a:r>
              <a:rPr lang="en-US" sz="2400" b="0" i="0" u="none" strike="noStrike" dirty="0">
                <a:solidFill>
                  <a:srgbClr val="000000"/>
                </a:solidFill>
                <a:effectLst/>
              </a:rPr>
              <a:t>revent targeted violence in the school, and </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E</a:t>
            </a:r>
            <a:r>
              <a:rPr lang="en-US" sz="2400" b="0" i="0" u="none" strike="noStrike" dirty="0">
                <a:solidFill>
                  <a:srgbClr val="000000"/>
                </a:solidFill>
                <a:effectLst/>
              </a:rPr>
              <a:t>nsure a safe and secure school environment that enhances the learning experience for all members of the school community.</a:t>
            </a:r>
          </a:p>
          <a:p>
            <a:endParaRPr lang="en-US" dirty="0"/>
          </a:p>
        </p:txBody>
      </p:sp>
      <p:sp>
        <p:nvSpPr>
          <p:cNvPr id="4" name="Slide Number Placeholder 3">
            <a:extLst>
              <a:ext uri="{FF2B5EF4-FFF2-40B4-BE49-F238E27FC236}">
                <a16:creationId xmlns:a16="http://schemas.microsoft.com/office/drawing/2014/main" id="{2FB6C2DC-DC33-0C5F-F87A-AF63E6AC794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72</a:t>
            </a:fld>
            <a:endParaRPr lang="en-US" dirty="0">
              <a:solidFill>
                <a:prstClr val="black">
                  <a:tint val="75000"/>
                </a:prstClr>
              </a:solidFill>
            </a:endParaRPr>
          </a:p>
        </p:txBody>
      </p:sp>
    </p:spTree>
    <p:extLst>
      <p:ext uri="{BB962C8B-B14F-4D97-AF65-F5344CB8AC3E}">
        <p14:creationId xmlns:p14="http://schemas.microsoft.com/office/powerpoint/2010/main" val="26005395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13BB5-55F9-9EF8-CF39-17561F8EB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F8E7B-3C81-8E89-7335-1AB73E504C5D}"/>
              </a:ext>
            </a:extLst>
          </p:cNvPr>
          <p:cNvSpPr>
            <a:spLocks noGrp="1"/>
          </p:cNvSpPr>
          <p:nvPr>
            <p:ph type="title"/>
          </p:nvPr>
        </p:nvSpPr>
        <p:spPr>
          <a:xfrm>
            <a:off x="457200" y="274638"/>
            <a:ext cx="8229600" cy="629488"/>
          </a:xfrm>
        </p:spPr>
        <p:txBody>
          <a:bodyPr>
            <a:noAutofit/>
          </a:bodyPr>
          <a:lstStyle/>
          <a:p>
            <a:r>
              <a:rPr lang="en-US" sz="3200" b="1" dirty="0">
                <a:solidFill>
                  <a:srgbClr val="0070C0"/>
                </a:solidFill>
                <a:ea typeface="Calibri" panose="020F0502020204030204" pitchFamily="34" charset="0"/>
                <a:cs typeface="Times New Roman" panose="02020603050405020304" pitchFamily="18" charset="0"/>
              </a:rPr>
              <a:t>P.L. 2022, c.83 (8/1/2022)</a:t>
            </a:r>
            <a:r>
              <a:rPr lang="en-US" sz="3200" dirty="0"/>
              <a:t> K-12 Behavioral Threat Assessment &amp; Management  </a:t>
            </a:r>
          </a:p>
        </p:txBody>
      </p:sp>
      <p:sp>
        <p:nvSpPr>
          <p:cNvPr id="3" name="Content Placeholder 2">
            <a:extLst>
              <a:ext uri="{FF2B5EF4-FFF2-40B4-BE49-F238E27FC236}">
                <a16:creationId xmlns:a16="http://schemas.microsoft.com/office/drawing/2014/main" id="{59B238A9-7009-591F-0D4D-D6E1C4A28421}"/>
              </a:ext>
            </a:extLst>
          </p:cNvPr>
          <p:cNvSpPr>
            <a:spLocks noGrp="1"/>
          </p:cNvSpPr>
          <p:nvPr>
            <p:ph idx="1"/>
          </p:nvPr>
        </p:nvSpPr>
        <p:spPr>
          <a:xfrm>
            <a:off x="457200" y="1263721"/>
            <a:ext cx="8229600" cy="5198723"/>
          </a:xfrm>
        </p:spPr>
        <p:txBody>
          <a:bodyPr>
            <a:normAutofit lnSpcReduction="10000"/>
          </a:bodyPr>
          <a:lstStyle/>
          <a:p>
            <a:pPr marL="0" indent="0" rtl="0">
              <a:spcBef>
                <a:spcPts val="0"/>
              </a:spcBef>
              <a:spcAft>
                <a:spcPts val="0"/>
              </a:spcAft>
              <a:buNone/>
            </a:pPr>
            <a:r>
              <a:rPr lang="en-US" sz="2800" b="1" i="0" u="sng" strike="noStrike" dirty="0">
                <a:solidFill>
                  <a:srgbClr val="000000"/>
                </a:solidFill>
                <a:effectLst/>
              </a:rPr>
              <a:t>Composition of Teams</a:t>
            </a:r>
            <a:endParaRPr lang="en-US" sz="4400" b="0" u="sng" dirty="0">
              <a:effectLst/>
            </a:endParaRPr>
          </a:p>
          <a:p>
            <a:pPr rtl="0">
              <a:spcBef>
                <a:spcPts val="0"/>
              </a:spcBef>
              <a:spcAft>
                <a:spcPts val="0"/>
              </a:spcAft>
            </a:pPr>
            <a:endParaRPr lang="en-US" sz="2800" b="0" i="0" u="none" strike="noStrike" dirty="0">
              <a:solidFill>
                <a:srgbClr val="000000"/>
              </a:solidFill>
              <a:effectLst/>
            </a:endParaRPr>
          </a:p>
          <a:p>
            <a:pPr marL="0" indent="0" rtl="0">
              <a:spcBef>
                <a:spcPts val="0"/>
              </a:spcBef>
              <a:spcAft>
                <a:spcPts val="0"/>
              </a:spcAft>
              <a:buNone/>
            </a:pPr>
            <a:r>
              <a:rPr lang="en-US" sz="2800" b="0" i="0" u="none" strike="noStrike" dirty="0">
                <a:solidFill>
                  <a:srgbClr val="000000"/>
                </a:solidFill>
                <a:effectLst/>
              </a:rPr>
              <a:t>Each team must be multidisciplinary, and include:</a:t>
            </a:r>
            <a:endParaRPr lang="en-US" sz="4400" b="0" dirty="0">
              <a:effectLst/>
            </a:endParaRP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school psychologist, counselor,  social worker, or other school employee with expertise in student counseling;</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teaching staff member;</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school principal or other senior school administrator; </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safe schools resource officer or school employee who serves as a school liaison to law enforcement; and</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The designated school safety specialist.</a:t>
            </a:r>
          </a:p>
          <a:p>
            <a:pPr marL="0" indent="0">
              <a:buNone/>
            </a:pPr>
            <a:endParaRPr lang="en-US" dirty="0"/>
          </a:p>
        </p:txBody>
      </p:sp>
      <p:sp>
        <p:nvSpPr>
          <p:cNvPr id="4" name="Slide Number Placeholder 3">
            <a:extLst>
              <a:ext uri="{FF2B5EF4-FFF2-40B4-BE49-F238E27FC236}">
                <a16:creationId xmlns:a16="http://schemas.microsoft.com/office/drawing/2014/main" id="{7419ABA5-0536-2C2B-1A9F-CBC61C0476E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73</a:t>
            </a:fld>
            <a:endParaRPr lang="en-US" dirty="0">
              <a:solidFill>
                <a:prstClr val="black">
                  <a:tint val="75000"/>
                </a:prstClr>
              </a:solidFill>
            </a:endParaRPr>
          </a:p>
        </p:txBody>
      </p:sp>
    </p:spTree>
    <p:extLst>
      <p:ext uri="{BB962C8B-B14F-4D97-AF65-F5344CB8AC3E}">
        <p14:creationId xmlns:p14="http://schemas.microsoft.com/office/powerpoint/2010/main" val="3789996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3032-5A0A-BAF7-568B-861D6F658A66}"/>
              </a:ext>
            </a:extLst>
          </p:cNvPr>
          <p:cNvSpPr>
            <a:spLocks noGrp="1"/>
          </p:cNvSpPr>
          <p:nvPr>
            <p:ph type="title"/>
          </p:nvPr>
        </p:nvSpPr>
        <p:spPr/>
        <p:txBody>
          <a:bodyPr>
            <a:normAutofit fontScale="90000"/>
          </a:bodyPr>
          <a:lstStyle/>
          <a:p>
            <a:r>
              <a:rPr lang="en-US" dirty="0"/>
              <a:t>Confidentiality, employee privacy, and the role of the </a:t>
            </a:r>
            <a:br>
              <a:rPr lang="en-US" dirty="0"/>
            </a:br>
            <a:r>
              <a:rPr lang="en-US" dirty="0"/>
              <a:t>board of education</a:t>
            </a:r>
          </a:p>
        </p:txBody>
      </p:sp>
    </p:spTree>
    <p:extLst>
      <p:ext uri="{BB962C8B-B14F-4D97-AF65-F5344CB8AC3E}">
        <p14:creationId xmlns:p14="http://schemas.microsoft.com/office/powerpoint/2010/main" val="38755391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6E19-70F2-4EFC-4725-93BEC6205373}"/>
              </a:ext>
            </a:extLst>
          </p:cNvPr>
          <p:cNvSpPr>
            <a:spLocks noGrp="1"/>
          </p:cNvSpPr>
          <p:nvPr>
            <p:ph type="title"/>
          </p:nvPr>
        </p:nvSpPr>
        <p:spPr/>
        <p:txBody>
          <a:bodyPr/>
          <a:lstStyle/>
          <a:p>
            <a:r>
              <a:rPr lang="en-US" dirty="0"/>
              <a:t>Employee Privacy</a:t>
            </a:r>
          </a:p>
        </p:txBody>
      </p:sp>
      <p:sp>
        <p:nvSpPr>
          <p:cNvPr id="3" name="Content Placeholder 2">
            <a:extLst>
              <a:ext uri="{FF2B5EF4-FFF2-40B4-BE49-F238E27FC236}">
                <a16:creationId xmlns:a16="http://schemas.microsoft.com/office/drawing/2014/main" id="{E7F3E138-5902-C924-8780-738458889133}"/>
              </a:ext>
            </a:extLst>
          </p:cNvPr>
          <p:cNvSpPr>
            <a:spLocks noGrp="1"/>
          </p:cNvSpPr>
          <p:nvPr>
            <p:ph idx="1"/>
          </p:nvPr>
        </p:nvSpPr>
        <p:spPr/>
        <p:txBody>
          <a:bodyPr>
            <a:normAutofit fontScale="92500" lnSpcReduction="20000"/>
          </a:bodyPr>
          <a:lstStyle/>
          <a:p>
            <a:r>
              <a:rPr lang="en-US" dirty="0"/>
              <a:t>OPRA Protections for Public Access (e.g. SS#, health information, etc.)</a:t>
            </a:r>
          </a:p>
          <a:p>
            <a:r>
              <a:rPr lang="en-US" dirty="0"/>
              <a:t>School Ethics Limits on Redisclosure of Sensitive Information Learned by BOE members</a:t>
            </a:r>
          </a:p>
          <a:p>
            <a:r>
              <a:rPr lang="en-US" dirty="0"/>
              <a:t>Weingarten Rights – Right to have representative present if subject to an investigatory interview</a:t>
            </a:r>
          </a:p>
          <a:p>
            <a:r>
              <a:rPr lang="en-US" dirty="0"/>
              <a:t>Rice Notice – Right to know if being discussed in closed session, demand public discussion OR request ability to attend closed session (not a right, but may request)</a:t>
            </a:r>
          </a:p>
          <a:p>
            <a:r>
              <a:rPr lang="en-US" dirty="0"/>
              <a:t>Tenure Hearing Law</a:t>
            </a:r>
          </a:p>
        </p:txBody>
      </p:sp>
      <p:sp>
        <p:nvSpPr>
          <p:cNvPr id="4" name="Slide Number Placeholder 3">
            <a:extLst>
              <a:ext uri="{FF2B5EF4-FFF2-40B4-BE49-F238E27FC236}">
                <a16:creationId xmlns:a16="http://schemas.microsoft.com/office/drawing/2014/main" id="{C766E3E1-082F-F9E5-155E-C5FCB9756F2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75</a:t>
            </a:fld>
            <a:endParaRPr lang="en-US" dirty="0">
              <a:solidFill>
                <a:prstClr val="black">
                  <a:tint val="75000"/>
                </a:prstClr>
              </a:solidFill>
            </a:endParaRPr>
          </a:p>
        </p:txBody>
      </p:sp>
    </p:spTree>
    <p:extLst>
      <p:ext uri="{BB962C8B-B14F-4D97-AF65-F5344CB8AC3E}">
        <p14:creationId xmlns:p14="http://schemas.microsoft.com/office/powerpoint/2010/main" val="16628118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a:t>Interactive Process Critical</a:t>
            </a:r>
          </a:p>
        </p:txBody>
      </p:sp>
      <p:sp>
        <p:nvSpPr>
          <p:cNvPr id="2" name="Content Placeholder 1"/>
          <p:cNvSpPr>
            <a:spLocks noGrp="1"/>
          </p:cNvSpPr>
          <p:nvPr>
            <p:ph idx="1"/>
          </p:nvPr>
        </p:nvSpPr>
        <p:spPr/>
        <p:txBody>
          <a:bodyPr>
            <a:normAutofit fontScale="85000" lnSpcReduction="20000"/>
          </a:bodyPr>
          <a:lstStyle/>
          <a:p>
            <a:pPr>
              <a:buNone/>
            </a:pPr>
            <a:r>
              <a:rPr lang="en-US" u="sng" dirty="0"/>
              <a:t>Taylor v. Phoenixville Sch. Dist</a:t>
            </a:r>
            <a:r>
              <a:rPr lang="en-US" dirty="0"/>
              <a:t>., 184 F. 3d 296 (3</a:t>
            </a:r>
            <a:r>
              <a:rPr lang="en-US" baseline="30000" dirty="0"/>
              <a:t>rd</a:t>
            </a:r>
            <a:r>
              <a:rPr lang="en-US" dirty="0"/>
              <a:t> Cir. 1999)</a:t>
            </a:r>
          </a:p>
          <a:p>
            <a:r>
              <a:rPr lang="en-US" dirty="0"/>
              <a:t>No need for “magic words” to put employer on notice</a:t>
            </a:r>
          </a:p>
          <a:p>
            <a:r>
              <a:rPr lang="en-US" dirty="0"/>
              <a:t>Secretary to principal served for 20 years, glowing evals</a:t>
            </a:r>
          </a:p>
          <a:p>
            <a:r>
              <a:rPr lang="en-US" dirty="0"/>
              <a:t>Hospitalized and diagnosed with bipolar disorder</a:t>
            </a:r>
          </a:p>
          <a:p>
            <a:r>
              <a:rPr lang="en-US" dirty="0"/>
              <a:t>Brought suit under ADA</a:t>
            </a:r>
          </a:p>
          <a:p>
            <a:r>
              <a:rPr lang="en-US" dirty="0"/>
              <a:t>Court reversed summary judgment for district, held district was on notice and had not engaged in meaningful “interactive process”</a:t>
            </a:r>
          </a:p>
          <a:p>
            <a:pPr lvl="1"/>
            <a:r>
              <a:rPr lang="en-US" dirty="0"/>
              <a:t>Learn precise nature of disability</a:t>
            </a:r>
          </a:p>
          <a:p>
            <a:pPr lvl="1"/>
            <a:r>
              <a:rPr lang="en-US" dirty="0"/>
              <a:t>Discuss potential accommodations</a:t>
            </a:r>
          </a:p>
        </p:txBody>
      </p:sp>
      <p:sp>
        <p:nvSpPr>
          <p:cNvPr id="5" name="Slide Number Placeholder 4"/>
          <p:cNvSpPr>
            <a:spLocks noGrp="1"/>
          </p:cNvSpPr>
          <p:nvPr>
            <p:ph type="sldNum" sz="quarter" idx="12"/>
          </p:nvPr>
        </p:nvSpPr>
        <p:spPr/>
        <p:txBody>
          <a:bodyPr/>
          <a:lstStyle/>
          <a:p>
            <a:fld id="{B7265B8B-3B2C-4E71-BEA4-8B05814DA7D0}" type="slidenum">
              <a:rPr lang="en-US" smtClean="0"/>
              <a:pPr/>
              <a:t>76</a:t>
            </a:fld>
            <a:endParaRPr lang="en-US" dirty="0"/>
          </a:p>
        </p:txBody>
      </p:sp>
    </p:spTree>
    <p:extLst>
      <p:ext uri="{BB962C8B-B14F-4D97-AF65-F5344CB8AC3E}">
        <p14:creationId xmlns:p14="http://schemas.microsoft.com/office/powerpoint/2010/main" val="14259228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Employee Rights – Case Law</a:t>
            </a:r>
          </a:p>
        </p:txBody>
      </p:sp>
      <p:sp>
        <p:nvSpPr>
          <p:cNvPr id="3" name="Content Placeholder 2"/>
          <p:cNvSpPr>
            <a:spLocks noGrp="1"/>
          </p:cNvSpPr>
          <p:nvPr>
            <p:ph idx="1"/>
          </p:nvPr>
        </p:nvSpPr>
        <p:spPr/>
        <p:txBody>
          <a:bodyPr>
            <a:normAutofit fontScale="77500" lnSpcReduction="20000"/>
          </a:bodyPr>
          <a:lstStyle/>
          <a:p>
            <a:r>
              <a:rPr lang="en-US" b="1" dirty="0"/>
              <a:t>Sadloch v. Cedar Grove SD </a:t>
            </a:r>
            <a:r>
              <a:rPr lang="en-US" dirty="0"/>
              <a:t>– June 23, 2015 Commissioner affirmed ALJ.  HIB Allegations against coaches dismissed – </a:t>
            </a:r>
          </a:p>
          <a:p>
            <a:pPr lvl="1"/>
            <a:r>
              <a:rPr lang="en-US" dirty="0"/>
              <a:t>Failed to provide coaches with written summary of allegations, findings and denied right to appear before the BOE prior to Board vote</a:t>
            </a:r>
          </a:p>
          <a:p>
            <a:endParaRPr lang="en-US" b="1" dirty="0"/>
          </a:p>
          <a:p>
            <a:r>
              <a:rPr lang="en-US" b="1" dirty="0"/>
              <a:t>Karp  v. Barnegat SD </a:t>
            </a:r>
            <a:r>
              <a:rPr lang="en-US" dirty="0"/>
              <a:t>– On May 26, 2016, Arbitrator dismissed allegations against teacher involving alleged sexual harassment of students.  </a:t>
            </a:r>
          </a:p>
          <a:p>
            <a:pPr lvl="1"/>
            <a:r>
              <a:rPr lang="en-US" dirty="0"/>
              <a:t>Teacher’s Due Process Rights violated:</a:t>
            </a:r>
          </a:p>
          <a:p>
            <a:pPr lvl="2"/>
            <a:r>
              <a:rPr lang="en-US" dirty="0"/>
              <a:t>There were no certifications from direct witnesses or victims, no ability to cross examine.  </a:t>
            </a:r>
          </a:p>
          <a:p>
            <a:pPr lvl="2"/>
            <a:r>
              <a:rPr lang="en-US" dirty="0"/>
              <a:t>SD’s allegations were vague and did not provide necessary information re:  dates and alleged victims.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7265B8B-3B2C-4E71-BEA4-8B05814DA7D0}" type="slidenum">
              <a:rPr lang="en-US" smtClean="0"/>
              <a:pPr/>
              <a:t>77</a:t>
            </a:fld>
            <a:endParaRPr lang="en-US" dirty="0"/>
          </a:p>
        </p:txBody>
      </p:sp>
    </p:spTree>
    <p:extLst>
      <p:ext uri="{BB962C8B-B14F-4D97-AF65-F5344CB8AC3E}">
        <p14:creationId xmlns:p14="http://schemas.microsoft.com/office/powerpoint/2010/main" val="1825032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2568-8495-F7AD-D9AB-8D1B1729D41B}"/>
              </a:ext>
            </a:extLst>
          </p:cNvPr>
          <p:cNvSpPr>
            <a:spLocks noGrp="1"/>
          </p:cNvSpPr>
          <p:nvPr>
            <p:ph type="title"/>
          </p:nvPr>
        </p:nvSpPr>
        <p:spPr/>
        <p:txBody>
          <a:bodyPr/>
          <a:lstStyle/>
          <a:p>
            <a:r>
              <a:rPr lang="en-US" dirty="0"/>
              <a:t>Pass the Trash</a:t>
            </a:r>
          </a:p>
        </p:txBody>
      </p:sp>
      <p:sp>
        <p:nvSpPr>
          <p:cNvPr id="3" name="Content Placeholder 2">
            <a:extLst>
              <a:ext uri="{FF2B5EF4-FFF2-40B4-BE49-F238E27FC236}">
                <a16:creationId xmlns:a16="http://schemas.microsoft.com/office/drawing/2014/main" id="{8E181F82-5C3F-5043-C4E5-2D6D72CDCA25}"/>
              </a:ext>
            </a:extLst>
          </p:cNvPr>
          <p:cNvSpPr>
            <a:spLocks noGrp="1"/>
          </p:cNvSpPr>
          <p:nvPr>
            <p:ph idx="1"/>
          </p:nvPr>
        </p:nvSpPr>
        <p:spPr/>
        <p:txBody>
          <a:bodyPr>
            <a:normAutofit fontScale="85000" lnSpcReduction="20000"/>
          </a:bodyPr>
          <a:lstStyle/>
          <a:p>
            <a:pPr eaLnBrk="1" hangingPunct="1"/>
            <a:r>
              <a:rPr lang="en-US" altLang="en-US" dirty="0">
                <a:solidFill>
                  <a:schemeClr val="tx1"/>
                </a:solidFill>
                <a:ea typeface="Tahoma" panose="020B0604030504040204" pitchFamily="34" charset="0"/>
                <a:cs typeface="Times New Roman" panose="02020603050405020304" pitchFamily="18" charset="0"/>
              </a:rPr>
              <a:t>In 2018, New Jersey passed P.L.2018, c.5, known as the “Pass the Trash Act,” effective June 1, 2018:</a:t>
            </a:r>
          </a:p>
          <a:p>
            <a:pPr lvl="2" eaLnBrk="1" hangingPunct="1"/>
            <a:r>
              <a:rPr lang="en-US" altLang="en-US" dirty="0">
                <a:ea typeface="Tahoma" panose="020B0604030504040204" pitchFamily="34" charset="0"/>
                <a:cs typeface="Times New Roman" panose="02020603050405020304" pitchFamily="18" charset="0"/>
              </a:rPr>
              <a:t>Current employer;</a:t>
            </a:r>
          </a:p>
          <a:p>
            <a:pPr lvl="2" eaLnBrk="1" hangingPunct="1"/>
            <a:r>
              <a:rPr lang="en-US" altLang="en-US" dirty="0">
                <a:ea typeface="Tahoma" panose="020B0604030504040204" pitchFamily="34" charset="0"/>
                <a:cs typeface="Times New Roman" panose="02020603050405020304" pitchFamily="18" charset="0"/>
              </a:rPr>
              <a:t>All former schools that employed the applicant within the last twenty (20) years; </a:t>
            </a:r>
          </a:p>
          <a:p>
            <a:pPr lvl="3" eaLnBrk="1" hangingPunct="1"/>
            <a:r>
              <a:rPr lang="en-US" altLang="en-US" sz="1500" dirty="0">
                <a:ea typeface="Tahoma" panose="020B0604030504040204" pitchFamily="34" charset="0"/>
                <a:cs typeface="Times New Roman" panose="02020603050405020304" pitchFamily="18" charset="0"/>
              </a:rPr>
              <a:t>Must provide executed authorization consenting to disclosure of employment history </a:t>
            </a:r>
          </a:p>
          <a:p>
            <a:pPr lvl="2" eaLnBrk="1" hangingPunct="1"/>
            <a:r>
              <a:rPr lang="en-US" altLang="en-US" dirty="0">
                <a:ea typeface="Tahoma" panose="020B0604030504040204" pitchFamily="34" charset="0"/>
                <a:cs typeface="Times New Roman" panose="02020603050405020304" pitchFamily="18" charset="0"/>
              </a:rPr>
              <a:t>All former employers where the applicant had direct contact with children within the last twenty (20) years</a:t>
            </a:r>
          </a:p>
          <a:p>
            <a:pPr lvl="1"/>
            <a:r>
              <a:rPr lang="en-US" dirty="0"/>
              <a:t>Any pending investigations or findings of child abuse or sexual misconduct with children</a:t>
            </a:r>
          </a:p>
          <a:p>
            <a:pPr lvl="1"/>
            <a:r>
              <a:rPr lang="en-US" dirty="0"/>
              <a:t>Broad view of pending investigations (e.g. investigating comments on social media that were not directed at students, but could be seen by students)</a:t>
            </a:r>
          </a:p>
          <a:p>
            <a:pPr lvl="1"/>
            <a:r>
              <a:rPr lang="en-US" b="1" i="1" dirty="0"/>
              <a:t>Don’t Wait Until Last Minute to Do This!!!</a:t>
            </a:r>
          </a:p>
          <a:p>
            <a:pPr lvl="2" eaLnBrk="1" hangingPunct="1"/>
            <a:endParaRPr lang="en-US" altLang="en-US" dirty="0">
              <a:ea typeface="Tahoma" panose="020B060403050404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6770C2B-B781-9C80-1C14-197E06CB451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78</a:t>
            </a:fld>
            <a:endParaRPr lang="en-US" dirty="0">
              <a:solidFill>
                <a:prstClr val="black">
                  <a:tint val="75000"/>
                </a:prstClr>
              </a:solidFill>
            </a:endParaRPr>
          </a:p>
        </p:txBody>
      </p:sp>
    </p:spTree>
    <p:extLst>
      <p:ext uri="{BB962C8B-B14F-4D97-AF65-F5344CB8AC3E}">
        <p14:creationId xmlns:p14="http://schemas.microsoft.com/office/powerpoint/2010/main" val="22786400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D726-44E9-3983-60FE-BCD1B50B2332}"/>
              </a:ext>
            </a:extLst>
          </p:cNvPr>
          <p:cNvSpPr>
            <a:spLocks noGrp="1"/>
          </p:cNvSpPr>
          <p:nvPr>
            <p:ph type="title"/>
          </p:nvPr>
        </p:nvSpPr>
        <p:spPr/>
        <p:txBody>
          <a:bodyPr/>
          <a:lstStyle/>
          <a:p>
            <a:r>
              <a:rPr lang="en-US" dirty="0"/>
              <a:t>Code of Ethics and Confidentiality</a:t>
            </a:r>
          </a:p>
        </p:txBody>
      </p:sp>
      <p:sp>
        <p:nvSpPr>
          <p:cNvPr id="3" name="Content Placeholder 2">
            <a:extLst>
              <a:ext uri="{FF2B5EF4-FFF2-40B4-BE49-F238E27FC236}">
                <a16:creationId xmlns:a16="http://schemas.microsoft.com/office/drawing/2014/main" id="{B36D5192-0A10-BEBE-45A0-1621C6C9B8D4}"/>
              </a:ext>
            </a:extLst>
          </p:cNvPr>
          <p:cNvSpPr>
            <a:spLocks noGrp="1"/>
          </p:cNvSpPr>
          <p:nvPr>
            <p:ph idx="1"/>
          </p:nvPr>
        </p:nvSpPr>
        <p:spPr/>
        <p:txBody>
          <a:bodyPr/>
          <a:lstStyle/>
          <a:p>
            <a:r>
              <a:rPr lang="en-US" dirty="0"/>
              <a:t>See N.J.S.A. 18A:12-24.1g</a:t>
            </a:r>
          </a:p>
          <a:p>
            <a:r>
              <a:rPr lang="en-US" b="1" i="1" dirty="0"/>
              <a:t>I will hold confidential all matters pertaining to the schools, which, if disclosed, would needlessly injure individuals or the schools</a:t>
            </a:r>
            <a:r>
              <a:rPr lang="en-US" i="1" dirty="0"/>
              <a:t>.  In all other matters, I will provide accurate information and, in concert with my fellow board members, interpret to the staff the aspirations of the community for its school.</a:t>
            </a:r>
          </a:p>
          <a:p>
            <a:endParaRPr lang="en-US" dirty="0"/>
          </a:p>
        </p:txBody>
      </p:sp>
      <p:sp>
        <p:nvSpPr>
          <p:cNvPr id="4" name="Slide Number Placeholder 3">
            <a:extLst>
              <a:ext uri="{FF2B5EF4-FFF2-40B4-BE49-F238E27FC236}">
                <a16:creationId xmlns:a16="http://schemas.microsoft.com/office/drawing/2014/main" id="{6A4430F2-4E34-B765-0378-E14C32523E3D}"/>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79</a:t>
            </a:fld>
            <a:endParaRPr lang="en-US" dirty="0">
              <a:solidFill>
                <a:prstClr val="black">
                  <a:tint val="75000"/>
                </a:prstClr>
              </a:solidFill>
            </a:endParaRPr>
          </a:p>
        </p:txBody>
      </p:sp>
    </p:spTree>
    <p:extLst>
      <p:ext uri="{BB962C8B-B14F-4D97-AF65-F5344CB8AC3E}">
        <p14:creationId xmlns:p14="http://schemas.microsoft.com/office/powerpoint/2010/main" val="59145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865" y="716640"/>
            <a:ext cx="5784243" cy="607928"/>
            <a:chOff x="0" y="0"/>
            <a:chExt cx="2000513" cy="195222"/>
          </a:xfrm>
        </p:grpSpPr>
        <p:sp>
          <p:nvSpPr>
            <p:cNvPr id="3" name="Freeform 3"/>
            <p:cNvSpPr/>
            <p:nvPr/>
          </p:nvSpPr>
          <p:spPr>
            <a:xfrm>
              <a:off x="0" y="0"/>
              <a:ext cx="2000513" cy="195222"/>
            </a:xfrm>
            <a:custGeom>
              <a:avLst/>
              <a:gdLst/>
              <a:ahLst/>
              <a:cxnLst/>
              <a:rect l="l" t="t" r="r" b="b"/>
              <a:pathLst>
                <a:path w="2000513" h="195222">
                  <a:moveTo>
                    <a:pt x="203200" y="0"/>
                  </a:moveTo>
                  <a:lnTo>
                    <a:pt x="2000513" y="0"/>
                  </a:lnTo>
                  <a:lnTo>
                    <a:pt x="1797313" y="195222"/>
                  </a:lnTo>
                  <a:lnTo>
                    <a:pt x="0" y="195222"/>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280099" y="528077"/>
            <a:ext cx="6404020" cy="643381"/>
            <a:chOff x="0" y="0"/>
            <a:chExt cx="2099623" cy="195222"/>
          </a:xfrm>
        </p:grpSpPr>
        <p:sp>
          <p:nvSpPr>
            <p:cNvPr id="6" name="Freeform 6"/>
            <p:cNvSpPr/>
            <p:nvPr/>
          </p:nvSpPr>
          <p:spPr>
            <a:xfrm>
              <a:off x="0" y="0"/>
              <a:ext cx="2099623" cy="195222"/>
            </a:xfrm>
            <a:custGeom>
              <a:avLst/>
              <a:gdLst/>
              <a:ahLst/>
              <a:cxnLst/>
              <a:rect l="l" t="t" r="r" b="b"/>
              <a:pathLst>
                <a:path w="2099623" h="195222">
                  <a:moveTo>
                    <a:pt x="203200" y="0"/>
                  </a:moveTo>
                  <a:lnTo>
                    <a:pt x="2099623" y="0"/>
                  </a:lnTo>
                  <a:lnTo>
                    <a:pt x="1896423" y="195222"/>
                  </a:lnTo>
                  <a:lnTo>
                    <a:pt x="0" y="195222"/>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704816" y="5681967"/>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205449" y="-115059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415090" y="615472"/>
            <a:ext cx="7731086" cy="468590"/>
          </a:xfrm>
          <a:prstGeom prst="rect">
            <a:avLst/>
          </a:prstGeom>
        </p:spPr>
        <p:txBody>
          <a:bodyPr lIns="0" tIns="0" rIns="0" bIns="0" rtlCol="0" anchor="t">
            <a:spAutoFit/>
          </a:bodyPr>
          <a:lstStyle/>
          <a:p>
            <a:pPr>
              <a:lnSpc>
                <a:spcPts val="3914"/>
              </a:lnSpc>
            </a:pPr>
            <a:r>
              <a:rPr lang="en-US" sz="3000" b="1" dirty="0">
                <a:solidFill>
                  <a:srgbClr val="092882"/>
                </a:solidFill>
                <a:latin typeface="League Spartan"/>
                <a:ea typeface="League Spartan"/>
                <a:cs typeface="League Spartan"/>
                <a:sym typeface="League Spartan"/>
              </a:rPr>
              <a:t>RISK RUN REPORT</a:t>
            </a:r>
          </a:p>
        </p:txBody>
      </p:sp>
      <p:sp>
        <p:nvSpPr>
          <p:cNvPr id="16" name="Freeform 16"/>
          <p:cNvSpPr/>
          <p:nvPr/>
        </p:nvSpPr>
        <p:spPr>
          <a:xfrm>
            <a:off x="7927481" y="6119917"/>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17" name="TextBox 17"/>
          <p:cNvSpPr txBox="1"/>
          <p:nvPr/>
        </p:nvSpPr>
        <p:spPr>
          <a:xfrm>
            <a:off x="332246" y="2136338"/>
            <a:ext cx="4481787" cy="2585323"/>
          </a:xfrm>
          <a:prstGeom prst="rect">
            <a:avLst/>
          </a:prstGeom>
        </p:spPr>
        <p:txBody>
          <a:bodyPr wrap="square" lIns="0" tIns="0" rIns="0" bIns="0" rtlCol="0" anchor="t">
            <a:spAutoFit/>
          </a:bodyPr>
          <a:lstStyle/>
          <a:p>
            <a:pPr marL="205105" lvl="1" indent="-102553">
              <a:buFont typeface="Arial"/>
              <a:buChar char="•"/>
            </a:pPr>
            <a:r>
              <a:rPr lang="en-US" sz="1400" dirty="0">
                <a:latin typeface="Poppins"/>
                <a:ea typeface="Poppins"/>
                <a:cs typeface="Poppins"/>
                <a:sym typeface="Poppins"/>
              </a:rPr>
              <a:t>Summarizes key risks facing the organization or project</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Outlines potential impacts and current risk management</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Identifies actions needed to reduce or mitigate risks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Helps stakeholders make informed decisions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New Risk Runs will be provided in January 2026</a:t>
            </a:r>
          </a:p>
        </p:txBody>
      </p:sp>
      <p:pic>
        <p:nvPicPr>
          <p:cNvPr id="19" name="Picture 18">
            <a:extLst>
              <a:ext uri="{FF2B5EF4-FFF2-40B4-BE49-F238E27FC236}">
                <a16:creationId xmlns:a16="http://schemas.microsoft.com/office/drawing/2014/main" id="{F779593C-A81D-49E4-88FE-D617BD16F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647" y="1752896"/>
            <a:ext cx="2949379" cy="3815067"/>
          </a:xfrm>
          <a:prstGeom prst="rect">
            <a:avLst/>
          </a:prstGeom>
          <a:ln>
            <a:noFill/>
          </a:ln>
          <a:effectLst>
            <a:outerShdw blurRad="292100" dist="139700" dir="2700000" algn="tl" rotWithShape="0">
              <a:srgbClr val="333333">
                <a:alpha val="65000"/>
              </a:srgbClr>
            </a:outerShdw>
          </a:effectLst>
        </p:spPr>
      </p:pic>
      <p:grpSp>
        <p:nvGrpSpPr>
          <p:cNvPr id="18" name="Group 18">
            <a:extLst>
              <a:ext uri="{FF2B5EF4-FFF2-40B4-BE49-F238E27FC236}">
                <a16:creationId xmlns:a16="http://schemas.microsoft.com/office/drawing/2014/main" id="{5074D158-61CB-4FC1-8477-CBF19D27B4A0}"/>
              </a:ext>
            </a:extLst>
          </p:cNvPr>
          <p:cNvGrpSpPr/>
          <p:nvPr/>
        </p:nvGrpSpPr>
        <p:grpSpPr>
          <a:xfrm>
            <a:off x="2184400" y="6186967"/>
            <a:ext cx="4777129" cy="586546"/>
            <a:chOff x="0" y="0"/>
            <a:chExt cx="1360221" cy="215374"/>
          </a:xfrm>
          <a:solidFill>
            <a:schemeClr val="bg1"/>
          </a:solidFill>
        </p:grpSpPr>
        <p:sp>
          <p:nvSpPr>
            <p:cNvPr id="20" name="Freeform 19">
              <a:extLst>
                <a:ext uri="{FF2B5EF4-FFF2-40B4-BE49-F238E27FC236}">
                  <a16:creationId xmlns:a16="http://schemas.microsoft.com/office/drawing/2014/main" id="{C6EBC535-FB24-468E-9C20-6766CCAC5D0F}"/>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1" name="TextBox 20">
              <a:extLst>
                <a:ext uri="{FF2B5EF4-FFF2-40B4-BE49-F238E27FC236}">
                  <a16:creationId xmlns:a16="http://schemas.microsoft.com/office/drawing/2014/main" id="{09E00096-0D32-4B84-8E42-491073E17028}"/>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D715-E427-559E-C9B8-4EEF7D958516}"/>
              </a:ext>
            </a:extLst>
          </p:cNvPr>
          <p:cNvSpPr>
            <a:spLocks noGrp="1"/>
          </p:cNvSpPr>
          <p:nvPr>
            <p:ph type="title"/>
          </p:nvPr>
        </p:nvSpPr>
        <p:spPr/>
        <p:txBody>
          <a:bodyPr>
            <a:normAutofit fontScale="90000"/>
          </a:bodyPr>
          <a:lstStyle/>
          <a:p>
            <a:r>
              <a:rPr lang="en-US" dirty="0"/>
              <a:t>What Disclosures May </a:t>
            </a:r>
            <a:br>
              <a:rPr lang="en-US" dirty="0"/>
            </a:br>
            <a:r>
              <a:rPr lang="en-US" dirty="0"/>
              <a:t>Needlessly Injure?</a:t>
            </a:r>
          </a:p>
        </p:txBody>
      </p:sp>
      <p:sp>
        <p:nvSpPr>
          <p:cNvPr id="3" name="Content Placeholder 2">
            <a:extLst>
              <a:ext uri="{FF2B5EF4-FFF2-40B4-BE49-F238E27FC236}">
                <a16:creationId xmlns:a16="http://schemas.microsoft.com/office/drawing/2014/main" id="{6615F65C-95B0-40B3-81BD-3840AE5C59D3}"/>
              </a:ext>
            </a:extLst>
          </p:cNvPr>
          <p:cNvSpPr>
            <a:spLocks noGrp="1"/>
          </p:cNvSpPr>
          <p:nvPr>
            <p:ph idx="1"/>
          </p:nvPr>
        </p:nvSpPr>
        <p:spPr/>
        <p:txBody>
          <a:bodyPr>
            <a:normAutofit fontScale="92500" lnSpcReduction="10000"/>
          </a:bodyPr>
          <a:lstStyle/>
          <a:p>
            <a:r>
              <a:rPr lang="en-US" dirty="0"/>
              <a:t>Does student/parent/staff have a reasonable expectation of privacy in the information in question?</a:t>
            </a:r>
          </a:p>
          <a:p>
            <a:pPr lvl="1"/>
            <a:r>
              <a:rPr lang="en-US" dirty="0"/>
              <a:t>Allegations against staff or students</a:t>
            </a:r>
          </a:p>
          <a:p>
            <a:pPr lvl="1"/>
            <a:r>
              <a:rPr lang="en-US" dirty="0"/>
              <a:t>Discipline against students and (most) discipline against staff members</a:t>
            </a:r>
          </a:p>
          <a:p>
            <a:pPr lvl="1"/>
            <a:r>
              <a:rPr lang="en-US" dirty="0"/>
              <a:t>Release of health information</a:t>
            </a:r>
          </a:p>
          <a:p>
            <a:pPr lvl="1"/>
            <a:r>
              <a:rPr lang="en-US" dirty="0"/>
              <a:t>Release of substance </a:t>
            </a:r>
            <a:r>
              <a:rPr lang="en-US"/>
              <a:t>use information</a:t>
            </a:r>
            <a:endParaRPr lang="en-US" dirty="0"/>
          </a:p>
          <a:p>
            <a:pPr lvl="1"/>
            <a:r>
              <a:rPr lang="en-US" dirty="0"/>
              <a:t>Release of private data</a:t>
            </a:r>
          </a:p>
          <a:p>
            <a:pPr lvl="1"/>
            <a:r>
              <a:rPr lang="en-US" dirty="0"/>
              <a:t>Release of embarrassing information</a:t>
            </a:r>
          </a:p>
        </p:txBody>
      </p:sp>
      <p:sp>
        <p:nvSpPr>
          <p:cNvPr id="4" name="Slide Number Placeholder 3">
            <a:extLst>
              <a:ext uri="{FF2B5EF4-FFF2-40B4-BE49-F238E27FC236}">
                <a16:creationId xmlns:a16="http://schemas.microsoft.com/office/drawing/2014/main" id="{3FBD4A61-D8E0-07E1-3612-8685DFD8631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80</a:t>
            </a:fld>
            <a:endParaRPr lang="en-US" dirty="0">
              <a:solidFill>
                <a:prstClr val="black">
                  <a:tint val="75000"/>
                </a:prstClr>
              </a:solidFill>
            </a:endParaRPr>
          </a:p>
        </p:txBody>
      </p:sp>
    </p:spTree>
    <p:extLst>
      <p:ext uri="{BB962C8B-B14F-4D97-AF65-F5344CB8AC3E}">
        <p14:creationId xmlns:p14="http://schemas.microsoft.com/office/powerpoint/2010/main" val="29465287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26AA-3D6C-4B2E-95C6-7F2D0E555060}"/>
              </a:ext>
            </a:extLst>
          </p:cNvPr>
          <p:cNvSpPr>
            <a:spLocks noGrp="1"/>
          </p:cNvSpPr>
          <p:nvPr>
            <p:ph type="title"/>
          </p:nvPr>
        </p:nvSpPr>
        <p:spPr/>
        <p:txBody>
          <a:bodyPr>
            <a:normAutofit fontScale="90000"/>
          </a:bodyPr>
          <a:lstStyle/>
          <a:p>
            <a:r>
              <a:rPr lang="en-US" dirty="0"/>
              <a:t>BOE Member </a:t>
            </a:r>
            <a:br>
              <a:rPr lang="en-US" dirty="0"/>
            </a:br>
            <a:r>
              <a:rPr lang="en-US" dirty="0"/>
              <a:t>Proper Referrals and Posting</a:t>
            </a:r>
          </a:p>
        </p:txBody>
      </p:sp>
      <p:sp>
        <p:nvSpPr>
          <p:cNvPr id="3" name="Content Placeholder 2">
            <a:extLst>
              <a:ext uri="{FF2B5EF4-FFF2-40B4-BE49-F238E27FC236}">
                <a16:creationId xmlns:a16="http://schemas.microsoft.com/office/drawing/2014/main" id="{5EBCDA68-E4FD-F5D4-AC29-5A971FC79834}"/>
              </a:ext>
            </a:extLst>
          </p:cNvPr>
          <p:cNvSpPr>
            <a:spLocks noGrp="1"/>
          </p:cNvSpPr>
          <p:nvPr>
            <p:ph idx="1"/>
          </p:nvPr>
        </p:nvSpPr>
        <p:spPr/>
        <p:txBody>
          <a:bodyPr>
            <a:normAutofit fontScale="85000" lnSpcReduction="10000"/>
          </a:bodyPr>
          <a:lstStyle/>
          <a:p>
            <a:r>
              <a:rPr lang="en-US" dirty="0"/>
              <a:t>If requests are made for access to student information, critical to refer matter to superintendent and not comment</a:t>
            </a:r>
          </a:p>
          <a:p>
            <a:r>
              <a:rPr lang="en-US" dirty="0"/>
              <a:t>If information is available to parent/guardian under FERPA OR to public under OPRA superintendent can provide appropriate access</a:t>
            </a:r>
          </a:p>
          <a:p>
            <a:r>
              <a:rPr lang="en-US" dirty="0"/>
              <a:t>Even decisions to post images of BOE members with students at school functions (e.g. awards ceremonies) should go through superintendent and district approved social media to ensure parent/guardian approval obtained in advance and proper posting</a:t>
            </a:r>
          </a:p>
        </p:txBody>
      </p:sp>
      <p:sp>
        <p:nvSpPr>
          <p:cNvPr id="4" name="Slide Number Placeholder 3">
            <a:extLst>
              <a:ext uri="{FF2B5EF4-FFF2-40B4-BE49-F238E27FC236}">
                <a16:creationId xmlns:a16="http://schemas.microsoft.com/office/drawing/2014/main" id="{CD507887-4F61-3B81-ADE5-258C5B4B698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81</a:t>
            </a:fld>
            <a:endParaRPr lang="en-US" dirty="0">
              <a:solidFill>
                <a:prstClr val="black">
                  <a:tint val="75000"/>
                </a:prstClr>
              </a:solidFill>
            </a:endParaRPr>
          </a:p>
        </p:txBody>
      </p:sp>
    </p:spTree>
    <p:extLst>
      <p:ext uri="{BB962C8B-B14F-4D97-AF65-F5344CB8AC3E}">
        <p14:creationId xmlns:p14="http://schemas.microsoft.com/office/powerpoint/2010/main" val="3765645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3801-27AF-7783-3788-411334CF8860}"/>
              </a:ext>
            </a:extLst>
          </p:cNvPr>
          <p:cNvSpPr>
            <a:spLocks noGrp="1"/>
          </p:cNvSpPr>
          <p:nvPr>
            <p:ph type="title"/>
          </p:nvPr>
        </p:nvSpPr>
        <p:spPr/>
        <p:txBody>
          <a:bodyPr/>
          <a:lstStyle/>
          <a:p>
            <a:r>
              <a:rPr lang="en-US" dirty="0"/>
              <a:t>Talk to Your Board Attorney</a:t>
            </a:r>
          </a:p>
        </p:txBody>
      </p:sp>
      <p:sp>
        <p:nvSpPr>
          <p:cNvPr id="3" name="Content Placeholder 2">
            <a:extLst>
              <a:ext uri="{FF2B5EF4-FFF2-40B4-BE49-F238E27FC236}">
                <a16:creationId xmlns:a16="http://schemas.microsoft.com/office/drawing/2014/main" id="{C0FC8F78-EA88-A53C-965F-5D47EA61F5C8}"/>
              </a:ext>
            </a:extLst>
          </p:cNvPr>
          <p:cNvSpPr>
            <a:spLocks noGrp="1"/>
          </p:cNvSpPr>
          <p:nvPr>
            <p:ph idx="1"/>
          </p:nvPr>
        </p:nvSpPr>
        <p:spPr/>
        <p:txBody>
          <a:bodyPr>
            <a:normAutofit lnSpcReduction="10000"/>
          </a:bodyPr>
          <a:lstStyle/>
          <a:p>
            <a:r>
              <a:rPr lang="en-US" dirty="0"/>
              <a:t>Today’s information is intended to provide an overview of a wide range of legal requirements and potential issues that may arise related to confidentiality</a:t>
            </a:r>
          </a:p>
          <a:p>
            <a:r>
              <a:rPr lang="en-US" dirty="0"/>
              <a:t>Not legal advice</a:t>
            </a:r>
          </a:p>
          <a:p>
            <a:r>
              <a:rPr lang="en-US" dirty="0"/>
              <a:t>Each situation is unique and fact sensitive</a:t>
            </a:r>
          </a:p>
          <a:p>
            <a:r>
              <a:rPr lang="en-US" dirty="0"/>
              <a:t>Recognize need to consult with Board Attorney when necessary and who has the right to do so</a:t>
            </a:r>
          </a:p>
        </p:txBody>
      </p:sp>
      <p:sp>
        <p:nvSpPr>
          <p:cNvPr id="4" name="Slide Number Placeholder 3">
            <a:extLst>
              <a:ext uri="{FF2B5EF4-FFF2-40B4-BE49-F238E27FC236}">
                <a16:creationId xmlns:a16="http://schemas.microsoft.com/office/drawing/2014/main" id="{BAE3EA88-4226-8925-717B-3EEB96D8124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82</a:t>
            </a:fld>
            <a:endParaRPr lang="en-US" dirty="0">
              <a:solidFill>
                <a:prstClr val="black">
                  <a:tint val="75000"/>
                </a:prstClr>
              </a:solidFill>
            </a:endParaRPr>
          </a:p>
        </p:txBody>
      </p:sp>
    </p:spTree>
    <p:extLst>
      <p:ext uri="{BB962C8B-B14F-4D97-AF65-F5344CB8AC3E}">
        <p14:creationId xmlns:p14="http://schemas.microsoft.com/office/powerpoint/2010/main" val="25288915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DF90-8922-AE6A-20AC-7C96E5B54B12}"/>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2749679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1"/>
            <a:ext cx="10972800" cy="1143000"/>
          </a:xfrm>
        </p:spPr>
        <p:txBody>
          <a:bodyPr>
            <a:normAutofit/>
          </a:bodyPr>
          <a:lstStyle/>
          <a:p>
            <a:r>
              <a:rPr lang="en-US" sz="4000" dirty="0"/>
              <a:t>Conclusion</a:t>
            </a:r>
          </a:p>
        </p:txBody>
      </p:sp>
      <p:sp>
        <p:nvSpPr>
          <p:cNvPr id="2" name="Content Placeholder 1"/>
          <p:cNvSpPr>
            <a:spLocks noGrp="1"/>
          </p:cNvSpPr>
          <p:nvPr>
            <p:ph idx="1"/>
          </p:nvPr>
        </p:nvSpPr>
        <p:spPr/>
        <p:txBody>
          <a:bodyPr>
            <a:normAutofit fontScale="70000" lnSpcReduction="20000"/>
          </a:bodyPr>
          <a:lstStyle/>
          <a:p>
            <a:pPr>
              <a:buFont typeface="Arial" pitchFamily="34" charset="0"/>
              <a:buChar char="•"/>
            </a:pPr>
            <a:r>
              <a:rPr lang="en-US" dirty="0"/>
              <a:t>Thank you for choosing professional development with LEGAL ONE!</a:t>
            </a:r>
          </a:p>
          <a:p>
            <a:pPr>
              <a:buFont typeface="Arial" pitchFamily="34" charset="0"/>
              <a:buChar char="•"/>
            </a:pPr>
            <a:endParaRPr lang="en-US" dirty="0"/>
          </a:p>
          <a:p>
            <a:r>
              <a:rPr lang="en-US" dirty="0"/>
              <a:t>Visit our website for more courses that can support your work at </a:t>
            </a:r>
            <a:r>
              <a:rPr lang="en-US" dirty="0">
                <a:hlinkClick r:id="rId3"/>
              </a:rPr>
              <a:t>http://www.njpsa.org/legalonenj/</a:t>
            </a:r>
            <a:endParaRPr lang="en-US" dirty="0"/>
          </a:p>
          <a:p>
            <a:endParaRPr lang="en-US" dirty="0"/>
          </a:p>
          <a:p>
            <a:r>
              <a:rPr lang="en-US" sz="32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endParaRPr lang="en-US" dirty="0"/>
          </a:p>
          <a:p>
            <a:pPr marL="0" indent="0">
              <a:buNone/>
            </a:pPr>
            <a:endParaRPr lang="en-US" dirty="0"/>
          </a:p>
          <a:p>
            <a:r>
              <a:rPr lang="en-US" dirty="0"/>
              <a:t>If you have any questions about this presentation or suggestions for future seminars, please send an email to </a:t>
            </a:r>
            <a:r>
              <a:rPr lang="en-US" dirty="0">
                <a:hlinkClick r:id="rId4"/>
              </a:rPr>
              <a:t>legalone@njpsa.org </a:t>
            </a: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endParaRPr lang="en-US" dirty="0"/>
          </a:p>
        </p:txBody>
      </p:sp>
      <p:sp>
        <p:nvSpPr>
          <p:cNvPr id="7" name="Slide Number Placeholder 6">
            <a:extLst>
              <a:ext uri="{FF2B5EF4-FFF2-40B4-BE49-F238E27FC236}">
                <a16:creationId xmlns:a16="http://schemas.microsoft.com/office/drawing/2014/main" id="{FF19AC04-8969-464C-BF84-59D66C3BA2B2}"/>
              </a:ext>
            </a:extLst>
          </p:cNvPr>
          <p:cNvSpPr>
            <a:spLocks noGrp="1"/>
          </p:cNvSpPr>
          <p:nvPr>
            <p:ph type="sldNum" sz="quarter" idx="12"/>
          </p:nvPr>
        </p:nvSpPr>
        <p:spPr/>
        <p:txBody>
          <a:bodyPr/>
          <a:lstStyle/>
          <a:p>
            <a:pPr defTabSz="457189" eaLnBrk="0" fontAlgn="base" hangingPunct="0">
              <a:spcBef>
                <a:spcPct val="0"/>
              </a:spcBef>
              <a:spcAft>
                <a:spcPct val="0"/>
              </a:spcAft>
              <a:defRPr/>
            </a:pPr>
            <a:fld id="{E443D2D3-79D4-425E-A51E-1C8F275C5E7B}" type="slidenum">
              <a:rPr lang="en-US">
                <a:latin typeface="Calibri"/>
              </a:rPr>
              <a:pPr defTabSz="457189" eaLnBrk="0" fontAlgn="base" hangingPunct="0">
                <a:spcBef>
                  <a:spcPct val="0"/>
                </a:spcBef>
                <a:spcAft>
                  <a:spcPct val="0"/>
                </a:spcAft>
                <a:defRPr/>
              </a:pPr>
              <a:t>84</a:t>
            </a:fld>
            <a:endParaRPr lang="en-US" dirty="0">
              <a:latin typeface="Calibri"/>
            </a:endParaRPr>
          </a:p>
        </p:txBody>
      </p:sp>
      <p:pic>
        <p:nvPicPr>
          <p:cNvPr id="6" name="Picture 5" descr="A picture containing drawing&#10;&#10;Description automatically generated">
            <a:extLst>
              <a:ext uri="{FF2B5EF4-FFF2-40B4-BE49-F238E27FC236}">
                <a16:creationId xmlns:a16="http://schemas.microsoft.com/office/drawing/2014/main" id="{42C432A3-26F2-B84C-8B1C-6FC84C2D87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21" y="354755"/>
            <a:ext cx="2590800" cy="602827"/>
          </a:xfrm>
          <a:prstGeom prst="rect">
            <a:avLst/>
          </a:prstGeom>
        </p:spPr>
      </p:pic>
    </p:spTree>
    <p:extLst>
      <p:ext uri="{BB962C8B-B14F-4D97-AF65-F5344CB8AC3E}">
        <p14:creationId xmlns:p14="http://schemas.microsoft.com/office/powerpoint/2010/main" val="22929515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BA22D-4D34-82A4-4F28-CE824CE51FBC}"/>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26E0598-41B6-4983-81FA-25A5B912657C}"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85</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descr="Graphical user interface&#10;&#10;Description automatically generated">
            <a:extLst>
              <a:ext uri="{FF2B5EF4-FFF2-40B4-BE49-F238E27FC236}">
                <a16:creationId xmlns:a16="http://schemas.microsoft.com/office/drawing/2014/main" id="{825D8425-1DC2-FC8C-B9DC-3D515CD8B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686800" cy="6515100"/>
          </a:xfrm>
          <a:prstGeom prst="rect">
            <a:avLst/>
          </a:prstGeom>
        </p:spPr>
      </p:pic>
    </p:spTree>
    <p:extLst>
      <p:ext uri="{BB962C8B-B14F-4D97-AF65-F5344CB8AC3E}">
        <p14:creationId xmlns:p14="http://schemas.microsoft.com/office/powerpoint/2010/main" val="9839276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648" y="-513095"/>
            <a:ext cx="3072742" cy="2245132"/>
          </a:xfrm>
          <a:custGeom>
            <a:avLst/>
            <a:gdLst/>
            <a:ahLst/>
            <a:cxnLst/>
            <a:rect l="l" t="t" r="r" b="b"/>
            <a:pathLst>
              <a:path w="3658208" h="3392948">
                <a:moveTo>
                  <a:pt x="0" y="0"/>
                </a:moveTo>
                <a:lnTo>
                  <a:pt x="3658208" y="0"/>
                </a:lnTo>
                <a:lnTo>
                  <a:pt x="3658208" y="3392949"/>
                </a:lnTo>
                <a:lnTo>
                  <a:pt x="0" y="3392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837951">
            <a:off x="3232256" y="5426519"/>
            <a:ext cx="4204148" cy="4690821"/>
          </a:xfrm>
          <a:custGeom>
            <a:avLst/>
            <a:gdLst/>
            <a:ahLst/>
            <a:cxnLst/>
            <a:rect l="l" t="t" r="r" b="b"/>
            <a:pathLst>
              <a:path w="4484425" h="5003542">
                <a:moveTo>
                  <a:pt x="0" y="0"/>
                </a:moveTo>
                <a:lnTo>
                  <a:pt x="4484425" y="0"/>
                </a:lnTo>
                <a:lnTo>
                  <a:pt x="4484425" y="5003542"/>
                </a:lnTo>
                <a:lnTo>
                  <a:pt x="0" y="50035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982490">
            <a:off x="57029" y="3710566"/>
            <a:ext cx="1855638" cy="2191936"/>
          </a:xfrm>
          <a:custGeom>
            <a:avLst/>
            <a:gdLst/>
            <a:ahLst/>
            <a:cxnLst/>
            <a:rect l="l" t="t" r="r" b="b"/>
            <a:pathLst>
              <a:path w="2041328" h="2531880">
                <a:moveTo>
                  <a:pt x="0" y="0"/>
                </a:moveTo>
                <a:lnTo>
                  <a:pt x="2041328" y="0"/>
                </a:lnTo>
                <a:lnTo>
                  <a:pt x="2041328" y="2531880"/>
                </a:lnTo>
                <a:lnTo>
                  <a:pt x="0" y="2531880"/>
                </a:lnTo>
                <a:lnTo>
                  <a:pt x="0" y="0"/>
                </a:lnTo>
                <a:close/>
              </a:path>
            </a:pathLst>
          </a:custGeom>
          <a:blipFill>
            <a:blip r:embed="rId6">
              <a:alphaModFix amt="58000"/>
              <a:extLst>
                <a:ext uri="{96DAC541-7B7A-43D3-8B79-37D633B846F1}">
                  <asvg:svgBlip xmlns:asvg="http://schemas.microsoft.com/office/drawing/2016/SVG/main" r:embed="rId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p:nvPr/>
        </p:nvGrpSpPr>
        <p:grpSpPr>
          <a:xfrm>
            <a:off x="4131396" y="2491218"/>
            <a:ext cx="4479204" cy="2245491"/>
            <a:chOff x="0" y="0"/>
            <a:chExt cx="2009053" cy="1139379"/>
          </a:xfrm>
        </p:grpSpPr>
        <p:sp>
          <p:nvSpPr>
            <p:cNvPr id="6" name="Freeform 6"/>
            <p:cNvSpPr/>
            <p:nvPr/>
          </p:nvSpPr>
          <p:spPr>
            <a:xfrm>
              <a:off x="0" y="0"/>
              <a:ext cx="2009053" cy="1139379"/>
            </a:xfrm>
            <a:custGeom>
              <a:avLst/>
              <a:gdLst/>
              <a:ahLst/>
              <a:cxnLst/>
              <a:rect l="l" t="t" r="r" b="b"/>
              <a:pathLst>
                <a:path w="2009053" h="1139379">
                  <a:moveTo>
                    <a:pt x="0" y="0"/>
                  </a:moveTo>
                  <a:lnTo>
                    <a:pt x="2009053" y="0"/>
                  </a:lnTo>
                  <a:lnTo>
                    <a:pt x="2009053" y="1139379"/>
                  </a:lnTo>
                  <a:lnTo>
                    <a:pt x="0" y="1139379"/>
                  </a:lnTo>
                  <a:close/>
                </a:path>
              </a:pathLst>
            </a:custGeom>
            <a:solidFill>
              <a:srgbClr val="FAEFE0"/>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4474448" y="3067752"/>
            <a:ext cx="3793091" cy="1015086"/>
          </a:xfrm>
          <a:prstGeom prst="rect">
            <a:avLst/>
          </a:prstGeom>
        </p:spPr>
        <p:txBody>
          <a:bodyPr wrap="square" lIns="0" tIns="0" rIns="0" bIns="0" rtlCol="0" anchor="t">
            <a:spAutoFit/>
          </a:bodyPr>
          <a:lstStyle/>
          <a:p>
            <a:pPr marL="0" marR="0" lvl="0" indent="0" algn="ctr" defTabSz="857250" rtl="0" eaLnBrk="1" fontAlgn="auto" latinLnBrk="0" hangingPunct="1">
              <a:lnSpc>
                <a:spcPts val="16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Open Sans" panose="020B0606030504020204" pitchFamily="34" charset="0"/>
                <a:ea typeface="+mn-ea"/>
                <a:cs typeface="+mn-cs"/>
              </a:rPr>
              <a:t>As the leading provider of school law training, the LEGAL ONE team of school law experts is pleased to offer the LEGAL ONE Podcast to help you understand complex legal issues through approximately 30-minute episodes</a:t>
            </a:r>
            <a:endParaRPr kumimoji="0" lang="en-US" sz="1171" b="0" i="1" u="none" strike="noStrike" kern="1200" cap="none" spc="0" normalizeH="0" baseline="0" noProof="0" dirty="0">
              <a:ln>
                <a:noFill/>
              </a:ln>
              <a:solidFill>
                <a:prstClr val="white">
                  <a:lumMod val="50000"/>
                </a:prstClr>
              </a:solidFill>
              <a:effectLst/>
              <a:uLnTx/>
              <a:uFillTx/>
              <a:latin typeface="Gatwick"/>
              <a:ea typeface="+mn-ea"/>
              <a:cs typeface="+mn-cs"/>
            </a:endParaRPr>
          </a:p>
        </p:txBody>
      </p:sp>
      <p:sp>
        <p:nvSpPr>
          <p:cNvPr id="8" name="Freeform 8"/>
          <p:cNvSpPr/>
          <p:nvPr/>
        </p:nvSpPr>
        <p:spPr>
          <a:xfrm>
            <a:off x="1489954" y="675409"/>
            <a:ext cx="2826639" cy="5545772"/>
          </a:xfrm>
          <a:custGeom>
            <a:avLst/>
            <a:gdLst/>
            <a:ahLst/>
            <a:cxnLst/>
            <a:rect l="l" t="t" r="r" b="b"/>
            <a:pathLst>
              <a:path w="3015082" h="5915490">
                <a:moveTo>
                  <a:pt x="0" y="0"/>
                </a:moveTo>
                <a:lnTo>
                  <a:pt x="3015083" y="0"/>
                </a:lnTo>
                <a:lnTo>
                  <a:pt x="3015083" y="5915490"/>
                </a:lnTo>
                <a:lnTo>
                  <a:pt x="0" y="5915490"/>
                </a:lnTo>
                <a:lnTo>
                  <a:pt x="0" y="0"/>
                </a:lnTo>
                <a:close/>
              </a:path>
            </a:pathLst>
          </a:custGeom>
          <a:blipFill>
            <a:blip r:embed="rId8"/>
            <a:stretch>
              <a:fillRect t="-1139" r="-719" b="-1532"/>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9"/>
          <p:cNvSpPr/>
          <p:nvPr/>
        </p:nvSpPr>
        <p:spPr>
          <a:xfrm rot="982490">
            <a:off x="7275592" y="-73296"/>
            <a:ext cx="1870776" cy="1557919"/>
          </a:xfrm>
          <a:custGeom>
            <a:avLst/>
            <a:gdLst/>
            <a:ahLst/>
            <a:cxnLst/>
            <a:rect l="l" t="t" r="r" b="b"/>
            <a:pathLst>
              <a:path w="1995494" h="2475031">
                <a:moveTo>
                  <a:pt x="0" y="0"/>
                </a:moveTo>
                <a:lnTo>
                  <a:pt x="1995494" y="0"/>
                </a:lnTo>
                <a:lnTo>
                  <a:pt x="1995494" y="2475032"/>
                </a:lnTo>
                <a:lnTo>
                  <a:pt x="0" y="2475032"/>
                </a:lnTo>
                <a:lnTo>
                  <a:pt x="0" y="0"/>
                </a:lnTo>
                <a:close/>
              </a:path>
            </a:pathLst>
          </a:custGeom>
          <a:blipFill>
            <a:blip r:embed="rId9">
              <a:alphaModFix amt="58000"/>
              <a:extLst>
                <a:ext uri="{96DAC541-7B7A-43D3-8B79-37D633B846F1}">
                  <asvg:svgBlip xmlns:asvg="http://schemas.microsoft.com/office/drawing/2016/SVG/main" r:embed="rId10"/>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p:cNvGrpSpPr>
            <a:grpSpLocks noChangeAspect="1"/>
          </p:cNvGrpSpPr>
          <p:nvPr/>
        </p:nvGrpSpPr>
        <p:grpSpPr>
          <a:xfrm>
            <a:off x="1952287" y="1554993"/>
            <a:ext cx="1838475" cy="2020302"/>
            <a:chOff x="0" y="0"/>
            <a:chExt cx="5778500" cy="6350000"/>
          </a:xfrm>
        </p:grpSpPr>
        <p:sp>
          <p:nvSpPr>
            <p:cNvPr id="11" name="Freeform 11">
              <a:hlinkClick r:id="rId11" tooltip="https://njpsa.org/the-legal-one-podcast/"/>
            </p:cNvPr>
            <p:cNvSpPr/>
            <p:nvPr/>
          </p:nvSpPr>
          <p:spPr>
            <a:xfrm>
              <a:off x="0" y="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2"/>
              <a:stretch>
                <a:fillRect l="-18207" r="-18207"/>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Freeform 12">
            <a:hlinkClick r:id="rId11" tooltip="https://podcasts.captivate.fm/media/32ca0e63-552a-445e-b924-6f4fbbe48d0f/L1-Podcast-S7-Ep-3-converted.mp3"/>
          </p:cNvPr>
          <p:cNvSpPr/>
          <p:nvPr/>
        </p:nvSpPr>
        <p:spPr>
          <a:xfrm>
            <a:off x="2727436" y="3885204"/>
            <a:ext cx="262778" cy="262778"/>
          </a:xfrm>
          <a:custGeom>
            <a:avLst/>
            <a:gdLst/>
            <a:ahLst/>
            <a:cxnLst/>
            <a:rect l="l" t="t" r="r" b="b"/>
            <a:pathLst>
              <a:path w="280297" h="280297">
                <a:moveTo>
                  <a:pt x="0" y="0"/>
                </a:moveTo>
                <a:lnTo>
                  <a:pt x="280296" y="0"/>
                </a:lnTo>
                <a:lnTo>
                  <a:pt x="280296" y="280296"/>
                </a:lnTo>
                <a:lnTo>
                  <a:pt x="0" y="2802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hlinkClick r:id="rId11"/>
          </p:cNvPr>
          <p:cNvSpPr/>
          <p:nvPr/>
        </p:nvSpPr>
        <p:spPr>
          <a:xfrm>
            <a:off x="0" y="6350714"/>
            <a:ext cx="507286" cy="507286"/>
          </a:xfrm>
          <a:custGeom>
            <a:avLst/>
            <a:gdLst/>
            <a:ahLst/>
            <a:cxnLst/>
            <a:rect l="l" t="t" r="r" b="b"/>
            <a:pathLst>
              <a:path w="541105" h="541105">
                <a:moveTo>
                  <a:pt x="0" y="0"/>
                </a:moveTo>
                <a:lnTo>
                  <a:pt x="541104" y="0"/>
                </a:lnTo>
                <a:lnTo>
                  <a:pt x="541104" y="541105"/>
                </a:lnTo>
                <a:lnTo>
                  <a:pt x="0" y="541105"/>
                </a:lnTo>
                <a:lnTo>
                  <a:pt x="0" y="0"/>
                </a:lnTo>
                <a:close/>
              </a:path>
            </a:pathLst>
          </a:custGeom>
          <a:blipFill>
            <a:blip r:embed="rId15"/>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1880879" y="4548505"/>
            <a:ext cx="2044790" cy="166199"/>
          </a:xfrm>
          <a:prstGeom prst="rect">
            <a:avLst/>
          </a:prstGeom>
        </p:spPr>
        <p:txBody>
          <a:bodyPr lIns="0" tIns="0" rIns="0" bIns="0" rtlCol="0" anchor="t">
            <a:spAutoFit/>
          </a:bodyPr>
          <a:lstStyle/>
          <a:p>
            <a:pPr marL="0" marR="0" lvl="0" indent="0" algn="ctr" defTabSz="857250" rtl="0" eaLnBrk="1" fontAlgn="auto" latinLnBrk="0" hangingPunct="1">
              <a:lnSpc>
                <a:spcPts val="1428"/>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white">
                    <a:lumMod val="50000"/>
                  </a:prstClr>
                </a:solidFill>
                <a:effectLst/>
                <a:uLnTx/>
                <a:uFillTx/>
                <a:latin typeface="Agrandir Bold"/>
                <a:ea typeface="+mn-ea"/>
                <a:cs typeface="+mn-cs"/>
              </a:rPr>
              <a:t>Available in Apple Podcasts and Spotify</a:t>
            </a:r>
          </a:p>
        </p:txBody>
      </p:sp>
      <p:sp>
        <p:nvSpPr>
          <p:cNvPr id="16" name="TextBox 16"/>
          <p:cNvSpPr txBox="1"/>
          <p:nvPr/>
        </p:nvSpPr>
        <p:spPr>
          <a:xfrm>
            <a:off x="4276374" y="2024157"/>
            <a:ext cx="4189241" cy="435568"/>
          </a:xfrm>
          <a:prstGeom prst="rect">
            <a:avLst/>
          </a:prstGeom>
        </p:spPr>
        <p:txBody>
          <a:bodyPr wrap="square" lIns="0" tIns="0" rIns="0" bIns="0" rtlCol="0" anchor="t">
            <a:spAutoFit/>
          </a:bodyPr>
          <a:lstStyle/>
          <a:p>
            <a:pPr marL="0" marR="0" lvl="0" indent="0" algn="ctr" defTabSz="857250" rtl="0" eaLnBrk="1" fontAlgn="auto" latinLnBrk="0" hangingPunct="1">
              <a:lnSpc>
                <a:spcPts val="3920"/>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BD7944"/>
                </a:solidFill>
                <a:effectLst/>
                <a:uLnTx/>
                <a:uFillTx/>
                <a:latin typeface="Castellar" panose="020A0402060406010301" pitchFamily="18" charset="0"/>
                <a:ea typeface="+mn-ea"/>
                <a:cs typeface="+mn-cs"/>
              </a:rPr>
              <a:t>About the LEGAL ONE PODCAST</a:t>
            </a:r>
          </a:p>
        </p:txBody>
      </p:sp>
      <p:sp>
        <p:nvSpPr>
          <p:cNvPr id="17" name="TextBox 17"/>
          <p:cNvSpPr txBox="1"/>
          <p:nvPr/>
        </p:nvSpPr>
        <p:spPr>
          <a:xfrm>
            <a:off x="4974485" y="5290858"/>
            <a:ext cx="2793022" cy="269304"/>
          </a:xfrm>
          <a:prstGeom prst="rect">
            <a:avLst/>
          </a:prstGeom>
        </p:spPr>
        <p:txBody>
          <a:bodyPr lIns="0" tIns="0" rIns="0" bIns="0" rtlCol="0" anchor="t">
            <a:spAutoFit/>
          </a:bodyPr>
          <a:lstStyle/>
          <a:p>
            <a:pPr marL="0" marR="0" lvl="0" indent="0" algn="ctr" defTabSz="857250" rtl="0" eaLnBrk="1" fontAlgn="auto" latinLnBrk="0" hangingPunct="1">
              <a:lnSpc>
                <a:spcPts val="2064"/>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D87900"/>
                </a:solidFill>
                <a:effectLst/>
                <a:uLnTx/>
                <a:uFillTx/>
                <a:latin typeface="Now Medium"/>
                <a:ea typeface="+mn-ea"/>
                <a:cs typeface="+mn-cs"/>
                <a:hlinkClick r:id="rId11" tooltip="https://njpsa.org/l1-podcast/responding-to-escalating-mental-health-needs-in-schools/">
                  <a:extLst>
                    <a:ext uri="{A12FA001-AC4F-418D-AE19-62706E023703}">
                      <ahyp:hlinkClr xmlns:ahyp="http://schemas.microsoft.com/office/drawing/2018/hyperlinkcolor" val="tx"/>
                    </a:ext>
                  </a:extLst>
                </a:hlinkClick>
              </a:rPr>
              <a:t>LISTEN NOW</a:t>
            </a:r>
            <a:endParaRPr kumimoji="0" lang="en-US" sz="1800" b="1" i="0" u="none" strike="noStrike" kern="1200" cap="none" spc="0" normalizeH="0" baseline="0" noProof="0" dirty="0">
              <a:ln>
                <a:noFill/>
              </a:ln>
              <a:solidFill>
                <a:srgbClr val="D87900"/>
              </a:solidFill>
              <a:effectLst/>
              <a:uLnTx/>
              <a:uFillTx/>
              <a:latin typeface="Now Medium"/>
              <a:ea typeface="+mn-ea"/>
              <a:cs typeface="+mn-cs"/>
              <a:hlinkClick r:id="rId16" tooltip="https://njpsa.org/l1-podcast/responding-to-escalating-mental-health-needs-in-schools/">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9041345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B896E-647C-CE25-CB77-ECAEEEFFDD2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F6B36D-4461-203F-6C1D-1BF6AD434D42}"/>
              </a:ext>
            </a:extLst>
          </p:cNvPr>
          <p:cNvGrpSpPr/>
          <p:nvPr/>
        </p:nvGrpSpPr>
        <p:grpSpPr>
          <a:xfrm>
            <a:off x="4308023" y="-153024"/>
            <a:ext cx="4901502" cy="6983469"/>
            <a:chOff x="0" y="-38100"/>
            <a:chExt cx="1936396" cy="2758901"/>
          </a:xfrm>
        </p:grpSpPr>
        <p:sp>
          <p:nvSpPr>
            <p:cNvPr id="3" name="Freeform 3">
              <a:extLst>
                <a:ext uri="{FF2B5EF4-FFF2-40B4-BE49-F238E27FC236}">
                  <a16:creationId xmlns:a16="http://schemas.microsoft.com/office/drawing/2014/main" id="{0071FF71-891A-A3FD-6660-7EFE13598FF2}"/>
                </a:ext>
              </a:extLst>
            </p:cNvPr>
            <p:cNvSpPr/>
            <p:nvPr/>
          </p:nvSpPr>
          <p:spPr>
            <a:xfrm>
              <a:off x="10035" y="11468"/>
              <a:ext cx="1926361" cy="2709333"/>
            </a:xfrm>
            <a:custGeom>
              <a:avLst/>
              <a:gdLst/>
              <a:ahLst/>
              <a:cxnLst/>
              <a:rect l="l" t="t" r="r" b="b"/>
              <a:pathLst>
                <a:path w="1926361" h="2709333">
                  <a:moveTo>
                    <a:pt x="0" y="0"/>
                  </a:moveTo>
                  <a:lnTo>
                    <a:pt x="1926361" y="0"/>
                  </a:lnTo>
                  <a:lnTo>
                    <a:pt x="1926361" y="2709333"/>
                  </a:lnTo>
                  <a:lnTo>
                    <a:pt x="0" y="2709333"/>
                  </a:lnTo>
                  <a:close/>
                </a:path>
              </a:pathLst>
            </a:custGeom>
            <a:solidFill>
              <a:srgbClr val="3B8EDE"/>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5DCF1B4B-2F55-B9D5-D25D-54A42A753792}"/>
                </a:ext>
              </a:extLst>
            </p:cNvPr>
            <p:cNvSpPr txBox="1"/>
            <p:nvPr/>
          </p:nvSpPr>
          <p:spPr>
            <a:xfrm>
              <a:off x="0" y="-38100"/>
              <a:ext cx="1926361" cy="2747433"/>
            </a:xfrm>
            <a:prstGeom prst="rect">
              <a:avLst/>
            </a:prstGeom>
          </p:spPr>
          <p:txBody>
            <a:bodyPr lIns="33866" tIns="33866" rIns="33866" bIns="33866" rtlCol="0" anchor="ctr"/>
            <a:lstStyle/>
            <a:p>
              <a:pPr marL="0" marR="0" lvl="0" indent="0" algn="ctr" defTabSz="857250" rtl="0" eaLnBrk="1" fontAlgn="auto" latinLnBrk="0" hangingPunct="1">
                <a:lnSpc>
                  <a:spcPts val="1773"/>
                </a:lnSpc>
                <a:spcBef>
                  <a:spcPct val="0"/>
                </a:spcBef>
                <a:spcAft>
                  <a:spcPts val="0"/>
                </a:spcAft>
                <a:buClrTx/>
                <a:buSzTx/>
                <a:buFontTx/>
                <a:buNone/>
                <a:tabLst/>
                <a:defRPr/>
              </a:pPr>
              <a:endParaRPr kumimoji="0"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a:extLst>
              <a:ext uri="{FF2B5EF4-FFF2-40B4-BE49-F238E27FC236}">
                <a16:creationId xmlns:a16="http://schemas.microsoft.com/office/drawing/2014/main" id="{AE9580D6-F61F-22DB-8F7B-3BA4A7B30B70}"/>
              </a:ext>
            </a:extLst>
          </p:cNvPr>
          <p:cNvSpPr/>
          <p:nvPr/>
        </p:nvSpPr>
        <p:spPr>
          <a:xfrm>
            <a:off x="5579683" y="1851770"/>
            <a:ext cx="2252522" cy="16894"/>
          </a:xfrm>
          <a:custGeom>
            <a:avLst/>
            <a:gdLst/>
            <a:ahLst/>
            <a:cxnLst/>
            <a:rect l="l" t="t" r="r" b="b"/>
            <a:pathLst>
              <a:path w="2402690" h="18020">
                <a:moveTo>
                  <a:pt x="0" y="0"/>
                </a:moveTo>
                <a:lnTo>
                  <a:pt x="2402690" y="0"/>
                </a:lnTo>
                <a:lnTo>
                  <a:pt x="2402690" y="18021"/>
                </a:lnTo>
                <a:lnTo>
                  <a:pt x="0" y="180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263EF5ED-A9AA-305D-2A4B-E1C68927FE25}"/>
              </a:ext>
            </a:extLst>
          </p:cNvPr>
          <p:cNvSpPr/>
          <p:nvPr/>
        </p:nvSpPr>
        <p:spPr>
          <a:xfrm>
            <a:off x="4565401" y="6366012"/>
            <a:ext cx="754274" cy="670615"/>
          </a:xfrm>
          <a:custGeom>
            <a:avLst/>
            <a:gdLst/>
            <a:ahLst/>
            <a:cxnLst/>
            <a:rect l="l" t="t" r="r" b="b"/>
            <a:pathLst>
              <a:path w="804559" h="715323">
                <a:moveTo>
                  <a:pt x="0" y="0"/>
                </a:moveTo>
                <a:lnTo>
                  <a:pt x="804559" y="0"/>
                </a:lnTo>
                <a:lnTo>
                  <a:pt x="804559" y="715324"/>
                </a:lnTo>
                <a:lnTo>
                  <a:pt x="0" y="715324"/>
                </a:lnTo>
                <a:lnTo>
                  <a:pt x="0" y="0"/>
                </a:lnTo>
                <a:close/>
              </a:path>
            </a:pathLst>
          </a:custGeom>
          <a:blipFill>
            <a:blip r:embed="rId4">
              <a:extLst>
                <a:ext uri="{96DAC541-7B7A-43D3-8B79-37D633B846F1}">
                  <asvg:svgBlip xmlns:asvg="http://schemas.microsoft.com/office/drawing/2016/SVG/main" r:embed="rId5"/>
                </a:ext>
              </a:extLst>
            </a:blip>
            <a:stretch>
              <a:fillRect r="-263687" b="-123865"/>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3B903F4D-BEE1-8024-4FE4-1F273E59C687}"/>
              </a:ext>
            </a:extLst>
          </p:cNvPr>
          <p:cNvSpPr/>
          <p:nvPr/>
        </p:nvSpPr>
        <p:spPr>
          <a:xfrm>
            <a:off x="8073255" y="1306701"/>
            <a:ext cx="754274" cy="670615"/>
          </a:xfrm>
          <a:custGeom>
            <a:avLst/>
            <a:gdLst/>
            <a:ahLst/>
            <a:cxnLst/>
            <a:rect l="l" t="t" r="r" b="b"/>
            <a:pathLst>
              <a:path w="804559" h="715323">
                <a:moveTo>
                  <a:pt x="0" y="0"/>
                </a:moveTo>
                <a:lnTo>
                  <a:pt x="804559" y="0"/>
                </a:lnTo>
                <a:lnTo>
                  <a:pt x="804559" y="715323"/>
                </a:lnTo>
                <a:lnTo>
                  <a:pt x="0" y="715323"/>
                </a:lnTo>
                <a:lnTo>
                  <a:pt x="0" y="0"/>
                </a:lnTo>
                <a:close/>
              </a:path>
            </a:pathLst>
          </a:custGeom>
          <a:blipFill>
            <a:blip r:embed="rId4">
              <a:extLst>
                <a:ext uri="{96DAC541-7B7A-43D3-8B79-37D633B846F1}">
                  <asvg:svgBlip xmlns:asvg="http://schemas.microsoft.com/office/drawing/2016/SVG/main" r:embed="rId5"/>
                </a:ext>
              </a:extLst>
            </a:blip>
            <a:stretch>
              <a:fillRect r="-263687" b="-123865"/>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a:extLst>
              <a:ext uri="{FF2B5EF4-FFF2-40B4-BE49-F238E27FC236}">
                <a16:creationId xmlns:a16="http://schemas.microsoft.com/office/drawing/2014/main" id="{FEE4E895-A943-3491-A2D4-187E0C37153E}"/>
              </a:ext>
            </a:extLst>
          </p:cNvPr>
          <p:cNvGrpSpPr>
            <a:grpSpLocks noChangeAspect="1"/>
          </p:cNvGrpSpPr>
          <p:nvPr/>
        </p:nvGrpSpPr>
        <p:grpSpPr>
          <a:xfrm>
            <a:off x="6063299" y="6472285"/>
            <a:ext cx="1285302" cy="1285302"/>
            <a:chOff x="0" y="0"/>
            <a:chExt cx="2787650" cy="2787650"/>
          </a:xfrm>
        </p:grpSpPr>
        <p:sp>
          <p:nvSpPr>
            <p:cNvPr id="10" name="Freeform 10">
              <a:extLst>
                <a:ext uri="{FF2B5EF4-FFF2-40B4-BE49-F238E27FC236}">
                  <a16:creationId xmlns:a16="http://schemas.microsoft.com/office/drawing/2014/main" id="{FB0C8B23-DD0A-7689-2E5A-5906933E99CA}"/>
                </a:ext>
              </a:extLst>
            </p:cNvPr>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FFFFF"/>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a:extLst>
              <a:ext uri="{FF2B5EF4-FFF2-40B4-BE49-F238E27FC236}">
                <a16:creationId xmlns:a16="http://schemas.microsoft.com/office/drawing/2014/main" id="{8E8C9F9E-8986-9244-DCF2-658EAC974A62}"/>
              </a:ext>
            </a:extLst>
          </p:cNvPr>
          <p:cNvGrpSpPr>
            <a:grpSpLocks noChangeAspect="1"/>
          </p:cNvGrpSpPr>
          <p:nvPr/>
        </p:nvGrpSpPr>
        <p:grpSpPr>
          <a:xfrm>
            <a:off x="-1050973" y="6393976"/>
            <a:ext cx="1285302" cy="1285302"/>
            <a:chOff x="0" y="0"/>
            <a:chExt cx="2787650" cy="2787650"/>
          </a:xfrm>
        </p:grpSpPr>
        <p:sp>
          <p:nvSpPr>
            <p:cNvPr id="12" name="Freeform 12">
              <a:extLst>
                <a:ext uri="{FF2B5EF4-FFF2-40B4-BE49-F238E27FC236}">
                  <a16:creationId xmlns:a16="http://schemas.microsoft.com/office/drawing/2014/main" id="{51E00E80-6D5A-4B13-AAA9-18FB35202136}"/>
                </a:ext>
              </a:extLst>
            </p:cNvPr>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2079AF"/>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a:extLst>
              <a:ext uri="{FF2B5EF4-FFF2-40B4-BE49-F238E27FC236}">
                <a16:creationId xmlns:a16="http://schemas.microsoft.com/office/drawing/2014/main" id="{DD32C3BD-F97D-6FAC-66DC-58F96F8F6F50}"/>
              </a:ext>
            </a:extLst>
          </p:cNvPr>
          <p:cNvSpPr/>
          <p:nvPr/>
        </p:nvSpPr>
        <p:spPr>
          <a:xfrm>
            <a:off x="3515581" y="1331400"/>
            <a:ext cx="438010" cy="454538"/>
          </a:xfrm>
          <a:custGeom>
            <a:avLst/>
            <a:gdLst/>
            <a:ahLst/>
            <a:cxnLst/>
            <a:rect l="l" t="t" r="r" b="b"/>
            <a:pathLst>
              <a:path w="467211" h="484841">
                <a:moveTo>
                  <a:pt x="0" y="0"/>
                </a:moveTo>
                <a:lnTo>
                  <a:pt x="467211" y="0"/>
                </a:lnTo>
                <a:lnTo>
                  <a:pt x="467211" y="484841"/>
                </a:lnTo>
                <a:lnTo>
                  <a:pt x="0" y="4848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id="{E7C24C5C-1CE4-8D23-9735-DC9B5C5C94F8}"/>
              </a:ext>
            </a:extLst>
          </p:cNvPr>
          <p:cNvSpPr/>
          <p:nvPr/>
        </p:nvSpPr>
        <p:spPr>
          <a:xfrm>
            <a:off x="3516060" y="2214563"/>
            <a:ext cx="454538" cy="454538"/>
          </a:xfrm>
          <a:custGeom>
            <a:avLst/>
            <a:gdLst/>
            <a:ahLst/>
            <a:cxnLst/>
            <a:rect l="l" t="t" r="r" b="b"/>
            <a:pathLst>
              <a:path w="484841" h="484841">
                <a:moveTo>
                  <a:pt x="0" y="0"/>
                </a:moveTo>
                <a:lnTo>
                  <a:pt x="484841" y="0"/>
                </a:lnTo>
                <a:lnTo>
                  <a:pt x="484841" y="484842"/>
                </a:lnTo>
                <a:lnTo>
                  <a:pt x="0" y="4848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5" name="Group 15">
            <a:extLst>
              <a:ext uri="{FF2B5EF4-FFF2-40B4-BE49-F238E27FC236}">
                <a16:creationId xmlns:a16="http://schemas.microsoft.com/office/drawing/2014/main" id="{C3B123D4-9F70-C830-1B75-3BAE9FBE16E5}"/>
              </a:ext>
            </a:extLst>
          </p:cNvPr>
          <p:cNvGrpSpPr/>
          <p:nvPr/>
        </p:nvGrpSpPr>
        <p:grpSpPr>
          <a:xfrm>
            <a:off x="5457343" y="5719063"/>
            <a:ext cx="2476881" cy="551946"/>
            <a:chOff x="133020" y="-47409"/>
            <a:chExt cx="978521" cy="218053"/>
          </a:xfrm>
        </p:grpSpPr>
        <p:sp>
          <p:nvSpPr>
            <p:cNvPr id="16" name="Freeform 16">
              <a:extLst>
                <a:ext uri="{FF2B5EF4-FFF2-40B4-BE49-F238E27FC236}">
                  <a16:creationId xmlns:a16="http://schemas.microsoft.com/office/drawing/2014/main" id="{2A9E2446-0B45-4EC7-8932-8DDC66C211BD}"/>
                </a:ext>
              </a:extLst>
            </p:cNvPr>
            <p:cNvSpPr/>
            <p:nvPr/>
          </p:nvSpPr>
          <p:spPr>
            <a:xfrm>
              <a:off x="141048" y="-11316"/>
              <a:ext cx="970493" cy="179953"/>
            </a:xfrm>
            <a:custGeom>
              <a:avLst/>
              <a:gdLst/>
              <a:ahLst/>
              <a:cxnLst/>
              <a:rect l="l" t="t" r="r" b="b"/>
              <a:pathLst>
                <a:path w="970493" h="179953">
                  <a:moveTo>
                    <a:pt x="0" y="0"/>
                  </a:moveTo>
                  <a:lnTo>
                    <a:pt x="970493" y="0"/>
                  </a:lnTo>
                  <a:lnTo>
                    <a:pt x="970493" y="179953"/>
                  </a:lnTo>
                  <a:lnTo>
                    <a:pt x="0" y="179953"/>
                  </a:lnTo>
                  <a:close/>
                </a:path>
              </a:pathLst>
            </a:custGeom>
            <a:noFill/>
            <a:ln w="38100" cap="sq">
              <a:solidFill>
                <a:srgbClr val="FFFFFF"/>
              </a:solidFill>
              <a:prstDash val="solid"/>
              <a:miter/>
            </a:ln>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7">
              <a:extLst>
                <a:ext uri="{FF2B5EF4-FFF2-40B4-BE49-F238E27FC236}">
                  <a16:creationId xmlns:a16="http://schemas.microsoft.com/office/drawing/2014/main" id="{89E191F4-FD14-62BA-567C-4AE5664A4BFA}"/>
                </a:ext>
              </a:extLst>
            </p:cNvPr>
            <p:cNvSpPr txBox="1"/>
            <p:nvPr/>
          </p:nvSpPr>
          <p:spPr>
            <a:xfrm>
              <a:off x="133020" y="-47409"/>
              <a:ext cx="970493" cy="218053"/>
            </a:xfrm>
            <a:prstGeom prst="rect">
              <a:avLst/>
            </a:prstGeom>
          </p:spPr>
          <p:txBody>
            <a:bodyPr lIns="33866" tIns="33866" rIns="33866" bIns="33866" rtlCol="0" anchor="ctr"/>
            <a:lstStyle/>
            <a:p>
              <a:pPr marL="0" marR="0" lvl="0" indent="0" algn="ctr" defTabSz="857250" rtl="0" eaLnBrk="1" fontAlgn="auto" latinLnBrk="0" hangingPunct="1">
                <a:lnSpc>
                  <a:spcPts val="2376"/>
                </a:lnSpc>
                <a:spcBef>
                  <a:spcPts val="0"/>
                </a:spcBef>
                <a:spcAft>
                  <a:spcPts val="0"/>
                </a:spcAft>
                <a:buClrTx/>
                <a:buSzTx/>
                <a:buFontTx/>
                <a:buNone/>
                <a:tabLst/>
                <a:defRPr/>
              </a:pPr>
              <a:r>
                <a:rPr kumimoji="0" lang="en-US" sz="1697" b="0" i="0" u="sng" strike="noStrike" kern="1200" cap="none" spc="0" normalizeH="0" baseline="0" noProof="0" dirty="0">
                  <a:ln>
                    <a:noFill/>
                  </a:ln>
                  <a:solidFill>
                    <a:prstClr val="white"/>
                  </a:solidFill>
                  <a:effectLst/>
                  <a:uLnTx/>
                  <a:uFillTx/>
                  <a:latin typeface="Montserrat Ultra-Bold"/>
                  <a:ea typeface="+mn-ea"/>
                  <a:cs typeface="+mn-cs"/>
                  <a:hlinkClick r:id="rId10" tooltip="https://tmieducation.com/workshops/hot-issues-school-law-2023-2024-tmi-legal-one-collaborative">
                    <a:extLst>
                      <a:ext uri="{A12FA001-AC4F-418D-AE19-62706E023703}">
                        <ahyp:hlinkClr xmlns:ahyp="http://schemas.microsoft.com/office/drawing/2018/hyperlinkcolor" val="tx"/>
                      </a:ext>
                    </a:extLst>
                  </a:hlinkClick>
                </a:rPr>
                <a:t>CLICK TO REGISTER</a:t>
              </a:r>
              <a:endParaRPr kumimoji="0" lang="en-US" sz="1697" b="0" i="0" u="sng" strike="noStrike" kern="1200" cap="none" spc="0" normalizeH="0" baseline="0" noProof="0" dirty="0">
                <a:ln>
                  <a:noFill/>
                </a:ln>
                <a:solidFill>
                  <a:prstClr val="white"/>
                </a:solidFill>
                <a:effectLst/>
                <a:uLnTx/>
                <a:uFillTx/>
                <a:latin typeface="Montserrat Ultra-Bold"/>
                <a:ea typeface="+mn-ea"/>
                <a:cs typeface="+mn-cs"/>
                <a:hlinkClick r:id="rId11" tooltip="https://tmieducation.com/workshops/hot-issues-school-law-2023-2024-tmi-legal-one-collaborative">
                  <a:extLst>
                    <a:ext uri="{A12FA001-AC4F-418D-AE19-62706E023703}">
                      <ahyp:hlinkClr xmlns:ahyp="http://schemas.microsoft.com/office/drawing/2018/hyperlinkcolor" val="tx"/>
                    </a:ext>
                  </a:extLst>
                </a:hlinkClick>
              </a:endParaRPr>
            </a:p>
          </p:txBody>
        </p:sp>
      </p:grpSp>
      <p:sp>
        <p:nvSpPr>
          <p:cNvPr id="18" name="Freeform 18">
            <a:extLst>
              <a:ext uri="{FF2B5EF4-FFF2-40B4-BE49-F238E27FC236}">
                <a16:creationId xmlns:a16="http://schemas.microsoft.com/office/drawing/2014/main" id="{78831B54-5110-DEEA-D675-E290D4F8BCEC}"/>
              </a:ext>
            </a:extLst>
          </p:cNvPr>
          <p:cNvSpPr/>
          <p:nvPr/>
        </p:nvSpPr>
        <p:spPr>
          <a:xfrm>
            <a:off x="3528497" y="3071813"/>
            <a:ext cx="456541" cy="659265"/>
          </a:xfrm>
          <a:custGeom>
            <a:avLst/>
            <a:gdLst/>
            <a:ahLst/>
            <a:cxnLst/>
            <a:rect l="l" t="t" r="r" b="b"/>
            <a:pathLst>
              <a:path w="486977" h="703216">
                <a:moveTo>
                  <a:pt x="0" y="0"/>
                </a:moveTo>
                <a:lnTo>
                  <a:pt x="486977" y="0"/>
                </a:lnTo>
                <a:lnTo>
                  <a:pt x="486977" y="703216"/>
                </a:lnTo>
                <a:lnTo>
                  <a:pt x="0" y="703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19">
            <a:extLst>
              <a:ext uri="{FF2B5EF4-FFF2-40B4-BE49-F238E27FC236}">
                <a16:creationId xmlns:a16="http://schemas.microsoft.com/office/drawing/2014/main" id="{A75349E9-EDB6-AEE1-C332-3E4863F98A98}"/>
              </a:ext>
            </a:extLst>
          </p:cNvPr>
          <p:cNvSpPr/>
          <p:nvPr/>
        </p:nvSpPr>
        <p:spPr>
          <a:xfrm>
            <a:off x="3547980" y="4214812"/>
            <a:ext cx="299659" cy="442399"/>
          </a:xfrm>
          <a:custGeom>
            <a:avLst/>
            <a:gdLst/>
            <a:ahLst/>
            <a:cxnLst/>
            <a:rect l="l" t="t" r="r" b="b"/>
            <a:pathLst>
              <a:path w="259541" h="471892">
                <a:moveTo>
                  <a:pt x="0" y="0"/>
                </a:moveTo>
                <a:lnTo>
                  <a:pt x="259541" y="0"/>
                </a:lnTo>
                <a:lnTo>
                  <a:pt x="259541" y="471893"/>
                </a:lnTo>
                <a:lnTo>
                  <a:pt x="0" y="4718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20">
            <a:extLst>
              <a:ext uri="{FF2B5EF4-FFF2-40B4-BE49-F238E27FC236}">
                <a16:creationId xmlns:a16="http://schemas.microsoft.com/office/drawing/2014/main" id="{30A8C1B7-C86B-380C-C4DE-32158509BF64}"/>
              </a:ext>
            </a:extLst>
          </p:cNvPr>
          <p:cNvSpPr txBox="1"/>
          <p:nvPr/>
        </p:nvSpPr>
        <p:spPr>
          <a:xfrm>
            <a:off x="4673137" y="199054"/>
            <a:ext cx="4196673" cy="947567"/>
          </a:xfrm>
          <a:prstGeom prst="rect">
            <a:avLst/>
          </a:prstGeom>
        </p:spPr>
        <p:txBody>
          <a:bodyPr wrap="square" lIns="0" tIns="0" rIns="0" bIns="0" rtlCol="0" anchor="t">
            <a:spAutoFit/>
          </a:bodyPr>
          <a:lstStyle/>
          <a:p>
            <a:pPr marL="0" marR="0" lvl="0" indent="0" algn="ctr" defTabSz="857250" rtl="0" eaLnBrk="1" fontAlgn="auto" latinLnBrk="0" hangingPunct="1">
              <a:lnSpc>
                <a:spcPts val="3785"/>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Classic" panose="020B0604020202020204" charset="0"/>
                <a:ea typeface="+mn-ea"/>
                <a:cs typeface="+mn-cs"/>
              </a:rPr>
              <a:t>Hot Issues in School Law - Back to School Edition</a:t>
            </a:r>
          </a:p>
        </p:txBody>
      </p:sp>
      <p:sp>
        <p:nvSpPr>
          <p:cNvPr id="21" name="TextBox 21">
            <a:extLst>
              <a:ext uri="{FF2B5EF4-FFF2-40B4-BE49-F238E27FC236}">
                <a16:creationId xmlns:a16="http://schemas.microsoft.com/office/drawing/2014/main" id="{352CF6D3-E6CC-D1D5-9A96-C1D41D3A8E27}"/>
              </a:ext>
            </a:extLst>
          </p:cNvPr>
          <p:cNvSpPr txBox="1"/>
          <p:nvPr/>
        </p:nvSpPr>
        <p:spPr>
          <a:xfrm>
            <a:off x="5265280" y="1329556"/>
            <a:ext cx="2855723" cy="436017"/>
          </a:xfrm>
          <a:prstGeom prst="rect">
            <a:avLst/>
          </a:prstGeom>
        </p:spPr>
        <p:txBody>
          <a:bodyPr lIns="0" tIns="0" rIns="0" bIns="0" rtlCol="0" anchor="t">
            <a:spAutoFit/>
          </a:bodyPr>
          <a:lstStyle/>
          <a:p>
            <a:pPr marL="0" marR="0" lvl="0" indent="0" algn="ctr" defTabSz="857250" rtl="0" eaLnBrk="1" fontAlgn="auto" latinLnBrk="0" hangingPunct="1">
              <a:lnSpc>
                <a:spcPts val="3428"/>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Classic"/>
                <a:ea typeface="+mn-ea"/>
                <a:cs typeface="+mn-cs"/>
              </a:rPr>
              <a:t>WORKSHOP</a:t>
            </a:r>
          </a:p>
        </p:txBody>
      </p:sp>
      <p:sp>
        <p:nvSpPr>
          <p:cNvPr id="23" name="TextBox 23">
            <a:extLst>
              <a:ext uri="{FF2B5EF4-FFF2-40B4-BE49-F238E27FC236}">
                <a16:creationId xmlns:a16="http://schemas.microsoft.com/office/drawing/2014/main" id="{E24DA9E7-EBA3-B205-C521-DD6919528A39}"/>
              </a:ext>
            </a:extLst>
          </p:cNvPr>
          <p:cNvSpPr txBox="1"/>
          <p:nvPr/>
        </p:nvSpPr>
        <p:spPr>
          <a:xfrm>
            <a:off x="1367913" y="1357312"/>
            <a:ext cx="1975463"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DATE</a:t>
            </a:r>
          </a:p>
        </p:txBody>
      </p:sp>
      <p:sp>
        <p:nvSpPr>
          <p:cNvPr id="24" name="TextBox 24">
            <a:extLst>
              <a:ext uri="{FF2B5EF4-FFF2-40B4-BE49-F238E27FC236}">
                <a16:creationId xmlns:a16="http://schemas.microsoft.com/office/drawing/2014/main" id="{2C5B8893-B4EE-8CCB-3F53-0DE3FCFEBCEB}"/>
              </a:ext>
            </a:extLst>
          </p:cNvPr>
          <p:cNvSpPr txBox="1"/>
          <p:nvPr/>
        </p:nvSpPr>
        <p:spPr>
          <a:xfrm>
            <a:off x="2290504" y="2500313"/>
            <a:ext cx="1091016" cy="178575"/>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9AM TO 3PM</a:t>
            </a:r>
          </a:p>
        </p:txBody>
      </p:sp>
      <p:sp>
        <p:nvSpPr>
          <p:cNvPr id="22" name="TextBox 22">
            <a:extLst>
              <a:ext uri="{FF2B5EF4-FFF2-40B4-BE49-F238E27FC236}">
                <a16:creationId xmlns:a16="http://schemas.microsoft.com/office/drawing/2014/main" id="{71A9BCEF-216C-AEF0-7E26-1DC34879BA60}"/>
              </a:ext>
            </a:extLst>
          </p:cNvPr>
          <p:cNvSpPr txBox="1"/>
          <p:nvPr/>
        </p:nvSpPr>
        <p:spPr>
          <a:xfrm>
            <a:off x="1069570" y="1623010"/>
            <a:ext cx="2268524" cy="17857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TUESDAY, AUGUST 26, 2025</a:t>
            </a:r>
          </a:p>
        </p:txBody>
      </p:sp>
      <p:sp>
        <p:nvSpPr>
          <p:cNvPr id="26" name="TextBox 26">
            <a:extLst>
              <a:ext uri="{FF2B5EF4-FFF2-40B4-BE49-F238E27FC236}">
                <a16:creationId xmlns:a16="http://schemas.microsoft.com/office/drawing/2014/main" id="{16E9F65C-391E-D19C-E614-A98244467928}"/>
              </a:ext>
            </a:extLst>
          </p:cNvPr>
          <p:cNvSpPr txBox="1"/>
          <p:nvPr/>
        </p:nvSpPr>
        <p:spPr>
          <a:xfrm>
            <a:off x="2255668" y="2214562"/>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TIME</a:t>
            </a:r>
          </a:p>
        </p:txBody>
      </p:sp>
      <p:sp>
        <p:nvSpPr>
          <p:cNvPr id="27" name="TextBox 27">
            <a:extLst>
              <a:ext uri="{FF2B5EF4-FFF2-40B4-BE49-F238E27FC236}">
                <a16:creationId xmlns:a16="http://schemas.microsoft.com/office/drawing/2014/main" id="{DE095D4A-FDF5-2D9C-0C80-A56231BB8769}"/>
              </a:ext>
            </a:extLst>
          </p:cNvPr>
          <p:cNvSpPr txBox="1"/>
          <p:nvPr/>
        </p:nvSpPr>
        <p:spPr>
          <a:xfrm>
            <a:off x="4430982" y="2038187"/>
            <a:ext cx="4650262" cy="3644780"/>
          </a:xfrm>
          <a:prstGeom prst="rect">
            <a:avLst/>
          </a:prstGeom>
        </p:spPr>
        <p:txBody>
          <a:bodyPr wrap="square" lIns="0" tIns="0" rIns="0" bIns="0" rtlCol="0" anchor="t">
            <a:spAutoFit/>
          </a:bodyPr>
          <a:lstStyle/>
          <a:p>
            <a:pPr marL="0" marR="0" lvl="0" indent="0" algn="ctr" defTabSz="857250" rtl="0" eaLnBrk="1" fontAlgn="auto" latinLnBrk="0" hangingPunct="1">
              <a:lnSpc>
                <a:spcPts val="1516"/>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ontserrat Medium"/>
                <a:ea typeface="+mn-ea"/>
                <a:cs typeface="+mn-cs"/>
              </a:rPr>
              <a:t>What were the most important changes in state and federal law that occurred during the 2023-2024 school year? What must you do to address these changes moving forward? This seminar will address key topics, including: -Understanding the impact of shifting federal priorities on school districts legal obligations- Changes in state law regarding employee due process rights - Changing legal requirements related to diversity, equity and inclusion, student health and safety, and mental health- Understanding and addressing the needs of transgender students- Changing federal law requirements and guidance from the U.S. Department of Education; - The latest state and federal case law regarding HIB, IDEA, Section 504, tenure, discrimination law, First Amendment rights and more; - The latest guidance on educating and working with students with disabilities;- Legal considerations regarding the use of Artificial Intelligence in schools, and- Recent developments regarding employee, student and parent rights. </a:t>
            </a:r>
          </a:p>
        </p:txBody>
      </p:sp>
      <p:sp>
        <p:nvSpPr>
          <p:cNvPr id="28" name="TextBox 28">
            <a:extLst>
              <a:ext uri="{FF2B5EF4-FFF2-40B4-BE49-F238E27FC236}">
                <a16:creationId xmlns:a16="http://schemas.microsoft.com/office/drawing/2014/main" id="{E5FA9458-4595-8343-95D7-7007008D8ECF}"/>
              </a:ext>
            </a:extLst>
          </p:cNvPr>
          <p:cNvSpPr txBox="1"/>
          <p:nvPr/>
        </p:nvSpPr>
        <p:spPr>
          <a:xfrm>
            <a:off x="2242049" y="3143250"/>
            <a:ext cx="1091016" cy="180947"/>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PRESENTERS</a:t>
            </a:r>
          </a:p>
        </p:txBody>
      </p:sp>
      <p:sp>
        <p:nvSpPr>
          <p:cNvPr id="29" name="TextBox 29">
            <a:extLst>
              <a:ext uri="{FF2B5EF4-FFF2-40B4-BE49-F238E27FC236}">
                <a16:creationId xmlns:a16="http://schemas.microsoft.com/office/drawing/2014/main" id="{D1042BFF-7A99-FE76-1501-82486BB2BCF4}"/>
              </a:ext>
            </a:extLst>
          </p:cNvPr>
          <p:cNvSpPr txBox="1"/>
          <p:nvPr/>
        </p:nvSpPr>
        <p:spPr>
          <a:xfrm>
            <a:off x="178506" y="3429039"/>
            <a:ext cx="3172800" cy="74988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B8EDE"/>
                </a:solidFill>
                <a:effectLst/>
                <a:uLnTx/>
                <a:uFillTx/>
                <a:latin typeface="Montserrat Medium"/>
                <a:ea typeface="+mn-ea"/>
                <a:cs typeface="+mn-cs"/>
              </a:rPr>
              <a:t>SANDRA L. JACQUES, ESQ., LL.M., </a:t>
            </a:r>
            <a:r>
              <a:rPr kumimoji="0" lang="en-US" sz="900" b="0" i="1" u="none" strike="noStrike" kern="1200" cap="none" spc="0" normalizeH="0" baseline="0" noProof="0" dirty="0">
                <a:ln>
                  <a:noFill/>
                </a:ln>
                <a:solidFill>
                  <a:srgbClr val="3B8EDE"/>
                </a:solidFill>
                <a:effectLst/>
                <a:uLnTx/>
                <a:uFillTx/>
                <a:latin typeface="Montserrat Medium"/>
                <a:ea typeface="+mn-ea"/>
                <a:cs typeface="+mn-cs"/>
              </a:rPr>
              <a:t>ASSISTANT DIRECTOR OF LEGAL EDUCATION</a:t>
            </a:r>
            <a:r>
              <a:rPr kumimoji="0" lang="en-US" sz="900" b="0" i="0" u="none" strike="noStrike" kern="1200" cap="none" spc="0" normalizeH="0" baseline="0" noProof="0" dirty="0">
                <a:ln>
                  <a:noFill/>
                </a:ln>
                <a:solidFill>
                  <a:srgbClr val="3B8EDE"/>
                </a:solidFill>
                <a:effectLst/>
                <a:uLnTx/>
                <a:uFillTx/>
                <a:latin typeface="Montserrat Medium"/>
                <a:ea typeface="+mn-ea"/>
                <a:cs typeface="+mn-cs"/>
              </a:rPr>
              <a:t>; JOHN WORTHINGTON, ESQ</a:t>
            </a:r>
            <a:r>
              <a:rPr kumimoji="0" lang="en-US" sz="900" b="0" i="1" u="none" strike="noStrike" kern="1200" cap="none" spc="0" normalizeH="0" baseline="0" noProof="0" dirty="0">
                <a:ln>
                  <a:noFill/>
                </a:ln>
                <a:solidFill>
                  <a:srgbClr val="3B8EDE"/>
                </a:solidFill>
                <a:effectLst/>
                <a:uLnTx/>
                <a:uFillTx/>
                <a:latin typeface="Montserrat Medium"/>
                <a:ea typeface="+mn-ea"/>
                <a:cs typeface="+mn-cs"/>
              </a:rPr>
              <a:t>., COORDINATOR OF SPECIAL EDUCATION LAW</a:t>
            </a:r>
          </a:p>
        </p:txBody>
      </p:sp>
      <p:sp>
        <p:nvSpPr>
          <p:cNvPr id="30" name="TextBox 30">
            <a:extLst>
              <a:ext uri="{FF2B5EF4-FFF2-40B4-BE49-F238E27FC236}">
                <a16:creationId xmlns:a16="http://schemas.microsoft.com/office/drawing/2014/main" id="{D926DB49-A375-70A9-74A8-9FD0A2A2431B}"/>
              </a:ext>
            </a:extLst>
          </p:cNvPr>
          <p:cNvSpPr txBox="1"/>
          <p:nvPr/>
        </p:nvSpPr>
        <p:spPr>
          <a:xfrm>
            <a:off x="2256534" y="4214812"/>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FEE</a:t>
            </a:r>
          </a:p>
        </p:txBody>
      </p:sp>
      <p:sp>
        <p:nvSpPr>
          <p:cNvPr id="31" name="TextBox 31">
            <a:extLst>
              <a:ext uri="{FF2B5EF4-FFF2-40B4-BE49-F238E27FC236}">
                <a16:creationId xmlns:a16="http://schemas.microsoft.com/office/drawing/2014/main" id="{3FFC16A8-5004-C85B-D5CA-F5B50BA8C153}"/>
              </a:ext>
            </a:extLst>
          </p:cNvPr>
          <p:cNvSpPr txBox="1"/>
          <p:nvPr/>
        </p:nvSpPr>
        <p:spPr>
          <a:xfrm>
            <a:off x="1069569" y="4500563"/>
            <a:ext cx="2304635" cy="178575"/>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$150 MEMBERS/NON MEMBERS</a:t>
            </a:r>
          </a:p>
        </p:txBody>
      </p:sp>
      <p:sp>
        <p:nvSpPr>
          <p:cNvPr id="35" name="Freeform 20">
            <a:extLst>
              <a:ext uri="{FF2B5EF4-FFF2-40B4-BE49-F238E27FC236}">
                <a16:creationId xmlns:a16="http://schemas.microsoft.com/office/drawing/2014/main" id="{076B25A6-F072-CE78-565F-B7603605A8F4}"/>
              </a:ext>
            </a:extLst>
          </p:cNvPr>
          <p:cNvSpPr/>
          <p:nvPr/>
        </p:nvSpPr>
        <p:spPr>
          <a:xfrm>
            <a:off x="3510285" y="5143501"/>
            <a:ext cx="375050" cy="546520"/>
          </a:xfrm>
          <a:custGeom>
            <a:avLst/>
            <a:gdLst/>
            <a:ahLst/>
            <a:cxnLst/>
            <a:rect l="l" t="t" r="r" b="b"/>
            <a:pathLst>
              <a:path w="400053" h="582955">
                <a:moveTo>
                  <a:pt x="0" y="0"/>
                </a:moveTo>
                <a:lnTo>
                  <a:pt x="400052" y="0"/>
                </a:lnTo>
                <a:lnTo>
                  <a:pt x="400052" y="582954"/>
                </a:lnTo>
                <a:lnTo>
                  <a:pt x="0" y="58295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srgbClr val="3B8EDE"/>
              </a:solidFill>
              <a:effectLst/>
              <a:uLnTx/>
              <a:uFillTx/>
              <a:latin typeface="Calibri"/>
              <a:ea typeface="+mn-ea"/>
              <a:cs typeface="+mn-cs"/>
            </a:endParaRPr>
          </a:p>
        </p:txBody>
      </p:sp>
      <p:sp>
        <p:nvSpPr>
          <p:cNvPr id="36" name="TextBox 32">
            <a:extLst>
              <a:ext uri="{FF2B5EF4-FFF2-40B4-BE49-F238E27FC236}">
                <a16:creationId xmlns:a16="http://schemas.microsoft.com/office/drawing/2014/main" id="{CF8C7D1D-F921-E161-8B5F-2F31974824C5}"/>
              </a:ext>
            </a:extLst>
          </p:cNvPr>
          <p:cNvSpPr txBox="1"/>
          <p:nvPr/>
        </p:nvSpPr>
        <p:spPr>
          <a:xfrm>
            <a:off x="2283187" y="5214937"/>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LOCATION</a:t>
            </a:r>
          </a:p>
        </p:txBody>
      </p:sp>
      <p:sp>
        <p:nvSpPr>
          <p:cNvPr id="37" name="TextBox 33">
            <a:extLst>
              <a:ext uri="{FF2B5EF4-FFF2-40B4-BE49-F238E27FC236}">
                <a16:creationId xmlns:a16="http://schemas.microsoft.com/office/drawing/2014/main" id="{4761D750-9A66-36D1-2261-E6BBA581243C}"/>
              </a:ext>
            </a:extLst>
          </p:cNvPr>
          <p:cNvSpPr txBox="1"/>
          <p:nvPr/>
        </p:nvSpPr>
        <p:spPr>
          <a:xfrm>
            <a:off x="234329" y="5466415"/>
            <a:ext cx="3172801" cy="37093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FEA CONFERENCE CENTER, 12 CENTRE DRIVE, MONROE TOWNSHIP, NJ 08831</a:t>
            </a:r>
          </a:p>
        </p:txBody>
      </p:sp>
      <p:sp>
        <p:nvSpPr>
          <p:cNvPr id="38" name="TextBox 25">
            <a:extLst>
              <a:ext uri="{FF2B5EF4-FFF2-40B4-BE49-F238E27FC236}">
                <a16:creationId xmlns:a16="http://schemas.microsoft.com/office/drawing/2014/main" id="{C69BCD27-874B-4D76-1B37-F28AC7DAABD5}"/>
              </a:ext>
            </a:extLst>
          </p:cNvPr>
          <p:cNvSpPr txBox="1"/>
          <p:nvPr/>
        </p:nvSpPr>
        <p:spPr>
          <a:xfrm>
            <a:off x="87913" y="6019924"/>
            <a:ext cx="4105676" cy="748090"/>
          </a:xfrm>
          <a:prstGeom prst="rect">
            <a:avLst/>
          </a:prstGeom>
        </p:spPr>
        <p:txBody>
          <a:bodyPr wrap="square" lIns="0" tIns="0" rIns="0" bIns="0" rtlCol="0" anchor="t">
            <a:spAutoFit/>
          </a:bodyPr>
          <a:lstStyle/>
          <a:p>
            <a:pPr marL="0" marR="0" lvl="0" indent="0" algn="ctr" defTabSz="857250" rtl="0" eaLnBrk="1" fontAlgn="auto" latinLnBrk="0" hangingPunct="1">
              <a:lnSpc>
                <a:spcPts val="1516"/>
              </a:lnSpc>
              <a:spcBef>
                <a:spcPts val="0"/>
              </a:spcBef>
              <a:spcAft>
                <a:spcPts val="0"/>
              </a:spcAft>
              <a:buClrTx/>
              <a:buSzTx/>
              <a:buFontTx/>
              <a:buNone/>
              <a:tabLst/>
              <a:defRPr/>
            </a:pPr>
            <a:r>
              <a:rPr kumimoji="0" lang="en-US" sz="1000" b="0" i="0" u="sng" strike="noStrike" kern="1200" cap="none" spc="0" normalizeH="0" baseline="0" noProof="0" dirty="0">
                <a:ln>
                  <a:noFill/>
                </a:ln>
                <a:solidFill>
                  <a:srgbClr val="3B8EDE"/>
                </a:solidFill>
                <a:effectLst/>
                <a:uLnTx/>
                <a:uFillTx/>
                <a:latin typeface="Montserrat Bold"/>
                <a:ea typeface="+mn-ea"/>
                <a:cs typeface="+mn-cs"/>
              </a:rPr>
              <a:t>NOTE</a:t>
            </a:r>
            <a:r>
              <a:rPr kumimoji="0" lang="en-US" sz="1000" b="0" i="0" u="none" strike="noStrike" kern="1200" cap="none" spc="0" normalizeH="0" baseline="0" noProof="0" dirty="0">
                <a:ln>
                  <a:noFill/>
                </a:ln>
                <a:solidFill>
                  <a:srgbClr val="3B8EDE"/>
                </a:solidFill>
                <a:effectLst/>
                <a:uLnTx/>
                <a:uFillTx/>
                <a:latin typeface="Montserrat Medium"/>
                <a:ea typeface="+mn-ea"/>
                <a:cs typeface="+mn-cs"/>
              </a:rPr>
              <a:t>: All professional development POs are to be issued to FEA and sent to feasupport@njpsa.org; "Member" pricing applies only to active NJPSA members. </a:t>
            </a:r>
          </a:p>
          <a:p>
            <a:pPr marL="0" marR="0" lvl="0" indent="0" algn="ctr" defTabSz="857250" rtl="0" eaLnBrk="1" fontAlgn="auto" latinLnBrk="0" hangingPunct="1">
              <a:lnSpc>
                <a:spcPts val="1516"/>
              </a:lnSpc>
              <a:spcBef>
                <a:spcPts val="0"/>
              </a:spcBef>
              <a:spcAft>
                <a:spcPts val="0"/>
              </a:spcAft>
              <a:buClrTx/>
              <a:buSzTx/>
              <a:buFontTx/>
              <a:buNone/>
              <a:tabLst/>
              <a:defRPr/>
            </a:pPr>
            <a:endParaRPr kumimoji="0" lang="en-US" sz="844" b="0" i="0" u="none" strike="noStrike" kern="1200" cap="none" spc="0" normalizeH="0" baseline="0" noProof="0" dirty="0">
              <a:ln>
                <a:noFill/>
              </a:ln>
              <a:solidFill>
                <a:srgbClr val="3B8EDE"/>
              </a:solidFill>
              <a:effectLst/>
              <a:uLnTx/>
              <a:uFillTx/>
              <a:latin typeface="Montserrat Medium"/>
              <a:ea typeface="+mn-ea"/>
              <a:cs typeface="+mn-cs"/>
            </a:endParaRPr>
          </a:p>
        </p:txBody>
      </p:sp>
      <p:pic>
        <p:nvPicPr>
          <p:cNvPr id="25" name="Picture 24">
            <a:extLst>
              <a:ext uri="{FF2B5EF4-FFF2-40B4-BE49-F238E27FC236}">
                <a16:creationId xmlns:a16="http://schemas.microsoft.com/office/drawing/2014/main" id="{7DEDBC57-45C2-11C7-2476-B0D1D5DC4EE2}"/>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120452" y="193814"/>
            <a:ext cx="2442911" cy="568581"/>
          </a:xfrm>
          <a:prstGeom prst="rect">
            <a:avLst/>
          </a:prstGeom>
        </p:spPr>
      </p:pic>
    </p:spTree>
    <p:extLst>
      <p:ext uri="{BB962C8B-B14F-4D97-AF65-F5344CB8AC3E}">
        <p14:creationId xmlns:p14="http://schemas.microsoft.com/office/powerpoint/2010/main" val="7496962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1251" y="2903621"/>
            <a:ext cx="7100520" cy="1183534"/>
            <a:chOff x="0" y="0"/>
            <a:chExt cx="2000513" cy="306657"/>
          </a:xfrm>
        </p:grpSpPr>
        <p:sp>
          <p:nvSpPr>
            <p:cNvPr id="3" name="Freeform 3"/>
            <p:cNvSpPr/>
            <p:nvPr/>
          </p:nvSpPr>
          <p:spPr>
            <a:xfrm>
              <a:off x="0" y="0"/>
              <a:ext cx="2000513" cy="306657"/>
            </a:xfrm>
            <a:custGeom>
              <a:avLst/>
              <a:gdLst/>
              <a:ahLst/>
              <a:cxnLst/>
              <a:rect l="l" t="t" r="r" b="b"/>
              <a:pathLst>
                <a:path w="2000513" h="306657">
                  <a:moveTo>
                    <a:pt x="203200" y="0"/>
                  </a:moveTo>
                  <a:lnTo>
                    <a:pt x="2000513" y="0"/>
                  </a:lnTo>
                  <a:lnTo>
                    <a:pt x="1797313" y="306657"/>
                  </a:lnTo>
                  <a:lnTo>
                    <a:pt x="0" y="306657"/>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335484" y="2607423"/>
            <a:ext cx="7452299" cy="1183534"/>
            <a:chOff x="0" y="0"/>
            <a:chExt cx="2099623" cy="306657"/>
          </a:xfrm>
        </p:grpSpPr>
        <p:sp>
          <p:nvSpPr>
            <p:cNvPr id="6" name="Freeform 6"/>
            <p:cNvSpPr/>
            <p:nvPr/>
          </p:nvSpPr>
          <p:spPr>
            <a:xfrm>
              <a:off x="0" y="0"/>
              <a:ext cx="2099623" cy="306657"/>
            </a:xfrm>
            <a:custGeom>
              <a:avLst/>
              <a:gdLst/>
              <a:ahLst/>
              <a:cxnLst/>
              <a:rect l="l" t="t" r="r" b="b"/>
              <a:pathLst>
                <a:path w="2099623" h="306657">
                  <a:moveTo>
                    <a:pt x="203200" y="0"/>
                  </a:moveTo>
                  <a:lnTo>
                    <a:pt x="2099623" y="0"/>
                  </a:lnTo>
                  <a:lnTo>
                    <a:pt x="1896423" y="306657"/>
                  </a:lnTo>
                  <a:lnTo>
                    <a:pt x="0" y="306657"/>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626576" y="513926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16815" y="-880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538043" y="3123707"/>
            <a:ext cx="7731086" cy="543034"/>
          </a:xfrm>
          <a:prstGeom prst="rect">
            <a:avLst/>
          </a:prstGeom>
        </p:spPr>
        <p:txBody>
          <a:bodyPr lIns="0" tIns="0" rIns="0" bIns="0" rtlCol="0" anchor="t">
            <a:spAutoFit/>
          </a:bodyPr>
          <a:lstStyle/>
          <a:p>
            <a:pPr>
              <a:lnSpc>
                <a:spcPts val="3914"/>
              </a:lnSpc>
            </a:pPr>
            <a:r>
              <a:rPr lang="en-US" sz="5750" b="1" dirty="0">
                <a:solidFill>
                  <a:srgbClr val="092882"/>
                </a:solidFill>
                <a:latin typeface="League Spartan"/>
                <a:ea typeface="League Spartan"/>
                <a:cs typeface="League Spartan"/>
                <a:sym typeface="League Spartan"/>
              </a:rPr>
              <a:t>Thank You!</a:t>
            </a:r>
          </a:p>
        </p:txBody>
      </p:sp>
      <p:sp>
        <p:nvSpPr>
          <p:cNvPr id="16" name="Freeform 16"/>
          <p:cNvSpPr/>
          <p:nvPr/>
        </p:nvSpPr>
        <p:spPr>
          <a:xfrm>
            <a:off x="7849241" y="557721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Tree>
    <p:extLst>
      <p:ext uri="{BB962C8B-B14F-4D97-AF65-F5344CB8AC3E}">
        <p14:creationId xmlns:p14="http://schemas.microsoft.com/office/powerpoint/2010/main" val="141472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8">
            <a:extLst>
              <a:ext uri="{FF2B5EF4-FFF2-40B4-BE49-F238E27FC236}">
                <a16:creationId xmlns:a16="http://schemas.microsoft.com/office/drawing/2014/main" id="{E389AE42-8CB8-4E23-9358-7598FCFCA269}"/>
              </a:ext>
            </a:extLst>
          </p:cNvPr>
          <p:cNvGrpSpPr/>
          <p:nvPr/>
        </p:nvGrpSpPr>
        <p:grpSpPr>
          <a:xfrm>
            <a:off x="3257121" y="6186967"/>
            <a:ext cx="3704408" cy="586546"/>
            <a:chOff x="0" y="0"/>
            <a:chExt cx="1360221" cy="215374"/>
          </a:xfrm>
          <a:solidFill>
            <a:schemeClr val="bg1"/>
          </a:solidFill>
        </p:grpSpPr>
        <p:sp>
          <p:nvSpPr>
            <p:cNvPr id="23" name="Freeform 19">
              <a:extLst>
                <a:ext uri="{FF2B5EF4-FFF2-40B4-BE49-F238E27FC236}">
                  <a16:creationId xmlns:a16="http://schemas.microsoft.com/office/drawing/2014/main" id="{1E5D350A-8C96-4FBD-BE4C-5A516D78987A}"/>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4" name="TextBox 20">
              <a:extLst>
                <a:ext uri="{FF2B5EF4-FFF2-40B4-BE49-F238E27FC236}">
                  <a16:creationId xmlns:a16="http://schemas.microsoft.com/office/drawing/2014/main" id="{E1D5F867-5F8C-4FD1-AACE-8C0533452976}"/>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949203" y="6473023"/>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563646" y="-397295"/>
            <a:ext cx="9168618" cy="550846"/>
            <a:chOff x="0" y="0"/>
            <a:chExt cx="3729115" cy="224043"/>
          </a:xfrm>
        </p:grpSpPr>
        <p:sp>
          <p:nvSpPr>
            <p:cNvPr id="6" name="Freeform 6"/>
            <p:cNvSpPr/>
            <p:nvPr/>
          </p:nvSpPr>
          <p:spPr>
            <a:xfrm>
              <a:off x="0" y="0"/>
              <a:ext cx="3729115" cy="224043"/>
            </a:xfrm>
            <a:custGeom>
              <a:avLst/>
              <a:gdLst/>
              <a:ahLst/>
              <a:cxnLst/>
              <a:rect l="l" t="t" r="r" b="b"/>
              <a:pathLst>
                <a:path w="3729115" h="224043">
                  <a:moveTo>
                    <a:pt x="203200" y="0"/>
                  </a:moveTo>
                  <a:lnTo>
                    <a:pt x="3729115" y="0"/>
                  </a:lnTo>
                  <a:lnTo>
                    <a:pt x="3525915" y="224043"/>
                  </a:lnTo>
                  <a:lnTo>
                    <a:pt x="0" y="224043"/>
                  </a:lnTo>
                  <a:lnTo>
                    <a:pt x="203200" y="0"/>
                  </a:lnTo>
                  <a:close/>
                </a:path>
              </a:pathLst>
            </a:custGeom>
            <a:solidFill>
              <a:srgbClr val="677FBE"/>
            </a:solidFill>
            <a:ln cap="sq">
              <a:noFill/>
              <a:prstDash val="solid"/>
              <a:miter/>
            </a:ln>
          </p:spPr>
        </p:sp>
        <p:sp>
          <p:nvSpPr>
            <p:cNvPr id="7" name="TextBox 7"/>
            <p:cNvSpPr txBox="1"/>
            <p:nvPr/>
          </p:nvSpPr>
          <p:spPr>
            <a:xfrm>
              <a:off x="101600" y="-38100"/>
              <a:ext cx="3525915" cy="26214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4529667" y="6215249"/>
            <a:ext cx="5199508" cy="587642"/>
            <a:chOff x="0" y="0"/>
            <a:chExt cx="1616602" cy="182706"/>
          </a:xfrm>
        </p:grpSpPr>
        <p:sp>
          <p:nvSpPr>
            <p:cNvPr id="9" name="Freeform 9"/>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10" name="TextBox 10"/>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8010481" y="5669656"/>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H="1" flipV="1">
            <a:off x="0" y="-241149"/>
            <a:ext cx="1784958" cy="1896370"/>
          </a:xfrm>
          <a:custGeom>
            <a:avLst/>
            <a:gdLst/>
            <a:ahLst/>
            <a:cxnLst/>
            <a:rect l="l" t="t" r="r" b="b"/>
            <a:pathLst>
              <a:path w="3569916" h="3792739">
                <a:moveTo>
                  <a:pt x="3569916" y="3792739"/>
                </a:moveTo>
                <a:lnTo>
                  <a:pt x="0" y="3792739"/>
                </a:lnTo>
                <a:lnTo>
                  <a:pt x="0" y="0"/>
                </a:lnTo>
                <a:lnTo>
                  <a:pt x="3569916" y="0"/>
                </a:lnTo>
                <a:lnTo>
                  <a:pt x="3569916" y="379273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5490718" y="6375226"/>
            <a:ext cx="3277406" cy="218906"/>
          </a:xfrm>
          <a:prstGeom prst="rect">
            <a:avLst/>
          </a:prstGeom>
        </p:spPr>
        <p:txBody>
          <a:bodyPr lIns="0" tIns="0" rIns="0" bIns="0" rtlCol="0" anchor="t">
            <a:spAutoFit/>
          </a:bodyPr>
          <a:lstStyle/>
          <a:p>
            <a:pPr algn="just">
              <a:lnSpc>
                <a:spcPts val="1783"/>
              </a:lnSpc>
            </a:pPr>
            <a:r>
              <a:rPr lang="en-US" sz="1274" u="sng">
                <a:solidFill>
                  <a:srgbClr val="000000"/>
                </a:solidFill>
                <a:latin typeface="Poppins"/>
                <a:ea typeface="Poppins"/>
                <a:cs typeface="Poppins"/>
                <a:sym typeface="Poppins"/>
                <a:hlinkClick r:id="rId4" tooltip="https://njsig.org/newsletters"/>
              </a:rPr>
              <a:t>www.NJSIG.or</a:t>
            </a:r>
            <a:r>
              <a:rPr lang="en-US" sz="1274">
                <a:solidFill>
                  <a:srgbClr val="000000"/>
                </a:solidFill>
                <a:latin typeface="Poppins"/>
                <a:ea typeface="Poppins"/>
                <a:cs typeface="Poppins"/>
                <a:sym typeface="Poppins"/>
              </a:rPr>
              <a:t>g/newsletters</a:t>
            </a:r>
          </a:p>
        </p:txBody>
      </p:sp>
      <p:sp>
        <p:nvSpPr>
          <p:cNvPr id="16" name="TextBox 16"/>
          <p:cNvSpPr txBox="1"/>
          <p:nvPr/>
        </p:nvSpPr>
        <p:spPr>
          <a:xfrm>
            <a:off x="272762" y="2361177"/>
            <a:ext cx="3869542" cy="1621213"/>
          </a:xfrm>
          <a:prstGeom prst="rect">
            <a:avLst/>
          </a:prstGeom>
        </p:spPr>
        <p:txBody>
          <a:bodyPr lIns="0" tIns="0" rIns="0" bIns="0" rtlCol="0" anchor="t">
            <a:spAutoFit/>
          </a:bodyPr>
          <a:lstStyle/>
          <a:p>
            <a:pPr>
              <a:lnSpc>
                <a:spcPts val="1400"/>
              </a:lnSpc>
            </a:pPr>
            <a:r>
              <a:rPr lang="en-US" sz="1400" dirty="0">
                <a:solidFill>
                  <a:srgbClr val="000000"/>
                </a:solidFill>
                <a:latin typeface="Poppins"/>
                <a:ea typeface="Poppins"/>
                <a:cs typeface="Poppins"/>
                <a:sym typeface="Poppins"/>
              </a:rPr>
              <a:t>Stay Informed with </a:t>
            </a:r>
            <a:r>
              <a:rPr lang="en-US" sz="1400" b="1" dirty="0">
                <a:solidFill>
                  <a:srgbClr val="000000"/>
                </a:solidFill>
                <a:latin typeface="Poppins Bold"/>
                <a:ea typeface="Poppins Bold"/>
                <a:cs typeface="Poppins Bold"/>
                <a:sym typeface="Poppins Bold"/>
              </a:rPr>
              <a:t>NJSIG Newsletters:</a:t>
            </a:r>
            <a:br>
              <a:rPr lang="en-US" sz="1400" b="1" dirty="0">
                <a:solidFill>
                  <a:srgbClr val="000000"/>
                </a:solidFill>
                <a:latin typeface="Poppins Bold"/>
                <a:ea typeface="Poppins Bold"/>
                <a:cs typeface="Poppins Bold"/>
                <a:sym typeface="Poppins Bold"/>
              </a:rPr>
            </a:br>
            <a:endParaRPr lang="en-US" sz="1400" b="1" dirty="0">
              <a:solidFill>
                <a:srgbClr val="000000"/>
              </a:solidFill>
              <a:latin typeface="Poppins Bold"/>
              <a:ea typeface="Poppins Bold"/>
              <a:cs typeface="Poppins Bold"/>
              <a:sym typeface="Poppins Bold"/>
            </a:endParaRPr>
          </a:p>
          <a:p>
            <a:pPr marL="228600" indent="-228600">
              <a:lnSpc>
                <a:spcPts val="1400"/>
              </a:lnSpc>
              <a:buFont typeface="Arial" panose="020B0604020202020204" pitchFamily="34" charset="0"/>
              <a:buChar char="•"/>
            </a:pPr>
            <a:r>
              <a:rPr lang="en-US" sz="1400" dirty="0">
                <a:solidFill>
                  <a:srgbClr val="000000"/>
                </a:solidFill>
                <a:latin typeface="Poppins"/>
                <a:ea typeface="Poppins"/>
                <a:cs typeface="Poppins"/>
                <a:sym typeface="Poppins"/>
              </a:rPr>
              <a:t>Get the latest on insurance, safety, and risk management</a:t>
            </a:r>
            <a:br>
              <a:rPr lang="en-US" sz="1400" dirty="0">
                <a:solidFill>
                  <a:srgbClr val="000000"/>
                </a:solidFill>
                <a:latin typeface="Poppins"/>
                <a:ea typeface="Poppins"/>
                <a:cs typeface="Poppins"/>
                <a:sym typeface="Poppins"/>
              </a:rPr>
            </a:br>
            <a:endParaRPr lang="en-US" sz="1400" dirty="0">
              <a:solidFill>
                <a:srgbClr val="000000"/>
              </a:solidFill>
              <a:latin typeface="Poppins"/>
              <a:ea typeface="Poppins"/>
              <a:cs typeface="Poppins"/>
              <a:sym typeface="Poppins"/>
            </a:endParaRPr>
          </a:p>
          <a:p>
            <a:pPr marL="228600" indent="-228600">
              <a:lnSpc>
                <a:spcPts val="1400"/>
              </a:lnSpc>
              <a:buFont typeface="Arial" panose="020B0604020202020204" pitchFamily="34" charset="0"/>
              <a:buChar char="•"/>
            </a:pPr>
            <a:r>
              <a:rPr lang="en-US" sz="1400" dirty="0">
                <a:solidFill>
                  <a:srgbClr val="000000"/>
                </a:solidFill>
                <a:latin typeface="Poppins"/>
                <a:ea typeface="Poppins"/>
                <a:cs typeface="Poppins"/>
                <a:sym typeface="Poppins"/>
              </a:rPr>
              <a:t>Expert tips and resources for NJ public school districts</a:t>
            </a:r>
          </a:p>
          <a:p>
            <a:pPr marL="228600" indent="-228600">
              <a:lnSpc>
                <a:spcPts val="1400"/>
              </a:lnSpc>
              <a:buFont typeface="Arial" panose="020B0604020202020204" pitchFamily="34" charset="0"/>
              <a:buChar char="•"/>
            </a:pPr>
            <a:endParaRPr lang="en-US" sz="1400" dirty="0">
              <a:solidFill>
                <a:srgbClr val="000000"/>
              </a:solidFill>
              <a:latin typeface="Poppins"/>
              <a:ea typeface="Poppins"/>
              <a:cs typeface="Poppins"/>
              <a:sym typeface="Poppins"/>
            </a:endParaRPr>
          </a:p>
          <a:p>
            <a:pPr marL="228600" indent="-228600">
              <a:lnSpc>
                <a:spcPts val="1400"/>
              </a:lnSpc>
              <a:buFont typeface="Arial" panose="020B0604020202020204" pitchFamily="34" charset="0"/>
              <a:buChar char="•"/>
            </a:pPr>
            <a:r>
              <a:rPr lang="en-US" sz="1400" dirty="0">
                <a:solidFill>
                  <a:srgbClr val="000000"/>
                </a:solidFill>
                <a:latin typeface="Poppins"/>
                <a:ea typeface="Poppins"/>
                <a:cs typeface="Poppins"/>
                <a:sym typeface="Poppins"/>
              </a:rPr>
              <a:t>Delivered straight to your inbox</a:t>
            </a:r>
          </a:p>
        </p:txBody>
      </p:sp>
      <p:grpSp>
        <p:nvGrpSpPr>
          <p:cNvPr id="17" name="Group 17"/>
          <p:cNvGrpSpPr>
            <a:grpSpLocks noChangeAspect="1"/>
          </p:cNvGrpSpPr>
          <p:nvPr/>
        </p:nvGrpSpPr>
        <p:grpSpPr>
          <a:xfrm>
            <a:off x="4091647" y="1434016"/>
            <a:ext cx="4779591" cy="3837492"/>
            <a:chOff x="0" y="0"/>
            <a:chExt cx="7467600" cy="5995670"/>
          </a:xfrm>
        </p:grpSpPr>
        <p:sp>
          <p:nvSpPr>
            <p:cNvPr id="18" name="Freeform 18"/>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11643"/>
            </a:solidFill>
          </p:spPr>
        </p:sp>
        <p:sp>
          <p:nvSpPr>
            <p:cNvPr id="19" name="Freeform 19"/>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20" name="Freeform 20"/>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sp>
          <p:nvSpPr>
            <p:cNvPr id="21" name="Freeform 21"/>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5"/>
              <a:stretch>
                <a:fillRect t="-1542" b="-23957"/>
              </a:stretch>
            </a:blipFill>
          </p:spPr>
        </p:sp>
      </p:grpSp>
    </p:spTree>
  </p:cSld>
  <p:clrMapOvr>
    <a:masterClrMapping/>
  </p:clrMapOvr>
</p:sld>
</file>

<file path=ppt/theme/theme1.xml><?xml version="1.0" encoding="utf-8"?>
<a:theme xmlns:a="http://schemas.openxmlformats.org/drawingml/2006/main" name="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3129</TotalTime>
  <Words>7360</Words>
  <Application>Microsoft Office PowerPoint</Application>
  <PresentationFormat>On-screen Show (4:3)</PresentationFormat>
  <Paragraphs>651</Paragraphs>
  <Slides>88</Slides>
  <Notes>14</Notes>
  <HiddenSlides>1</HiddenSlides>
  <MMClips>0</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88</vt:i4>
      </vt:variant>
    </vt:vector>
  </HeadingPairs>
  <TitlesOfParts>
    <vt:vector size="113" baseType="lpstr">
      <vt:lpstr>Agrandir Bold</vt:lpstr>
      <vt:lpstr>Arial</vt:lpstr>
      <vt:lpstr>Barlow Bold</vt:lpstr>
      <vt:lpstr>Calibri</vt:lpstr>
      <vt:lpstr>Cambria</vt:lpstr>
      <vt:lpstr>Castellar</vt:lpstr>
      <vt:lpstr>Gatwick</vt:lpstr>
      <vt:lpstr>League Spartan</vt:lpstr>
      <vt:lpstr>Montserrat Bold</vt:lpstr>
      <vt:lpstr>Montserrat Classic</vt:lpstr>
      <vt:lpstr>Montserrat Classic Bold</vt:lpstr>
      <vt:lpstr>Montserrat Medium</vt:lpstr>
      <vt:lpstr>Montserrat Ultra-Bold</vt:lpstr>
      <vt:lpstr>Now Medium</vt:lpstr>
      <vt:lpstr>Open Sans</vt:lpstr>
      <vt:lpstr>Poppins</vt:lpstr>
      <vt:lpstr>Poppins Bold</vt:lpstr>
      <vt:lpstr>Symbol</vt:lpstr>
      <vt:lpstr>Times New Roman</vt:lpstr>
      <vt:lpstr>Verdana</vt:lpstr>
      <vt:lpstr>LO April 2021</vt:lpstr>
      <vt:lpstr>1_LO April 2021</vt:lpstr>
      <vt:lpstr>2_LO April 2021</vt:lpstr>
      <vt:lpstr>3_LO April 2021</vt:lpstr>
      <vt:lpstr>4_LO April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Presenters</vt:lpstr>
      <vt:lpstr>DISCLAIMER</vt:lpstr>
      <vt:lpstr>Key Topics</vt:lpstr>
      <vt:lpstr>scenarios</vt:lpstr>
      <vt:lpstr>Scenario 1 Student with Disability</vt:lpstr>
      <vt:lpstr>Scenario 2 – OPRA 2.0</vt:lpstr>
      <vt:lpstr>Scenario 3 – BOE Public Comments</vt:lpstr>
      <vt:lpstr>Overview of relevant laws</vt:lpstr>
      <vt:lpstr>Key Laws Addressing Confidentiality and Information Sharing</vt:lpstr>
      <vt:lpstr>Best Practice Consideration</vt:lpstr>
      <vt:lpstr>Student privacy protections</vt:lpstr>
      <vt:lpstr>Key Laws</vt:lpstr>
      <vt:lpstr>NJ Student Records Law</vt:lpstr>
      <vt:lpstr>Disclosure of Discipline Records</vt:lpstr>
      <vt:lpstr>Information Sharing  Regarding Diabetes</vt:lpstr>
      <vt:lpstr>FERPA</vt:lpstr>
      <vt:lpstr>FERPA</vt:lpstr>
      <vt:lpstr>“Accidental” Student Records</vt:lpstr>
      <vt:lpstr>What if the District Doesn’t Know?</vt:lpstr>
      <vt:lpstr>FERPA Resources</vt:lpstr>
      <vt:lpstr>Gender Identity/Sexual Orientation</vt:lpstr>
      <vt:lpstr>Immigration Status</vt:lpstr>
      <vt:lpstr>Parameters of FERPA,  Information Sharing </vt:lpstr>
      <vt:lpstr>Transportation for Students  with Disabilities</vt:lpstr>
      <vt:lpstr>Mandated Records</vt:lpstr>
      <vt:lpstr>Access to Student Records</vt:lpstr>
      <vt:lpstr>Access to Student Records</vt:lpstr>
      <vt:lpstr>One Parent’s Access to  Another Child’s Records</vt:lpstr>
      <vt:lpstr>FERPA and HIPAA</vt:lpstr>
      <vt:lpstr>Permissible Disclosure to Protect Health and Safety</vt:lpstr>
      <vt:lpstr>42 CFR Part 2 Exceptions</vt:lpstr>
      <vt:lpstr>HIB Information</vt:lpstr>
      <vt:lpstr>Key Differences HIB v. Title IX</vt:lpstr>
      <vt:lpstr>Opra 2.0 understanding the revised Open public records act</vt:lpstr>
      <vt:lpstr>Purpose of OPRA</vt:lpstr>
      <vt:lpstr>What is a Public Record?</vt:lpstr>
      <vt:lpstr>Exceptions</vt:lpstr>
      <vt:lpstr>OPRA Expanded Privacy Protection</vt:lpstr>
      <vt:lpstr>OPRA Security Exemptions</vt:lpstr>
      <vt:lpstr>OPRA Website Redirect Option</vt:lpstr>
      <vt:lpstr>Limited Duty to Manipulate Data</vt:lpstr>
      <vt:lpstr>OPRA Relief for Abuses</vt:lpstr>
      <vt:lpstr>Open public meetings act</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Working with  law enforcement</vt:lpstr>
      <vt:lpstr>MOA with Law Enforcement</vt:lpstr>
      <vt:lpstr>Disclosures to Schools from Law Enforcement</vt:lpstr>
      <vt:lpstr>Handle with Care</vt:lpstr>
      <vt:lpstr>MOA - 2.4 Law Enforcement Unit</vt:lpstr>
      <vt:lpstr>Emergency Situations and Sharing Video with Law Enforcement</vt:lpstr>
      <vt:lpstr>Emergency Situations and Sharing Video with Law Enforcement</vt:lpstr>
      <vt:lpstr>Article 3 Mandatory Reports</vt:lpstr>
      <vt:lpstr>Mandated Reports</vt:lpstr>
      <vt:lpstr>P.L. 2022, c.83 (8/1/2022) K-12 Behavioral Threat Assessment &amp; Management  </vt:lpstr>
      <vt:lpstr>P.L. 2022, c.83 (8/1/2022) K-12 Behavioral Threat Assessment &amp; Management  </vt:lpstr>
      <vt:lpstr>Confidentiality, employee privacy, and the role of the  board of education</vt:lpstr>
      <vt:lpstr>Employee Privacy</vt:lpstr>
      <vt:lpstr>Interactive Process Critical</vt:lpstr>
      <vt:lpstr>Employee Rights – Case Law</vt:lpstr>
      <vt:lpstr>Pass the Trash</vt:lpstr>
      <vt:lpstr>Code of Ethics and Confidentiality</vt:lpstr>
      <vt:lpstr>What Disclosures May  Needlessly Injure?</vt:lpstr>
      <vt:lpstr>BOE Member  Proper Referrals and Posting</vt:lpstr>
      <vt:lpstr>Talk to Your Board Attorney</vt:lpstr>
      <vt:lpstr>Questions???</vt:lpstr>
      <vt:lpstr>Conclusion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Rebecca Lovelace</dc:creator>
  <cp:lastModifiedBy>Jillian Smith</cp:lastModifiedBy>
  <cp:revision>87</cp:revision>
  <dcterms:created xsi:type="dcterms:W3CDTF">2021-08-03T17:45:02Z</dcterms:created>
  <dcterms:modified xsi:type="dcterms:W3CDTF">2025-09-25T18:37:54Z</dcterms:modified>
</cp:coreProperties>
</file>